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85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0A47D-8EE7-4953-B772-02483F9D579F}" type="datetimeFigureOut">
              <a:rPr lang="pl-PL" smtClean="0"/>
              <a:pPr/>
              <a:t>2020-04-20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A9978-9E1A-4EB6-9FB1-3D1FF677B42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F06-EE7A-4FB5-B254-FC27BC81FCD1}" type="datetimeFigureOut">
              <a:rPr lang="pl-PL" smtClean="0"/>
              <a:pPr/>
              <a:t>2020-04-20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4FF-9C00-4B18-AD55-0AA6FE87A3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F06-EE7A-4FB5-B254-FC27BC81FCD1}" type="datetimeFigureOut">
              <a:rPr lang="pl-PL" smtClean="0"/>
              <a:pPr/>
              <a:t>2020-04-20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4FF-9C00-4B18-AD55-0AA6FE87A3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F06-EE7A-4FB5-B254-FC27BC81FCD1}" type="datetimeFigureOut">
              <a:rPr lang="pl-PL" smtClean="0"/>
              <a:pPr/>
              <a:t>2020-04-20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4FF-9C00-4B18-AD55-0AA6FE87A3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F06-EE7A-4FB5-B254-FC27BC81FCD1}" type="datetimeFigureOut">
              <a:rPr lang="pl-PL" smtClean="0"/>
              <a:pPr/>
              <a:t>2020-04-20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4FF-9C00-4B18-AD55-0AA6FE87A3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F06-EE7A-4FB5-B254-FC27BC81FCD1}" type="datetimeFigureOut">
              <a:rPr lang="pl-PL" smtClean="0"/>
              <a:pPr/>
              <a:t>2020-04-20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4FF-9C00-4B18-AD55-0AA6FE87A3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F06-EE7A-4FB5-B254-FC27BC81FCD1}" type="datetimeFigureOut">
              <a:rPr lang="pl-PL" smtClean="0"/>
              <a:pPr/>
              <a:t>2020-04-20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4FF-9C00-4B18-AD55-0AA6FE87A3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F06-EE7A-4FB5-B254-FC27BC81FCD1}" type="datetimeFigureOut">
              <a:rPr lang="pl-PL" smtClean="0"/>
              <a:pPr/>
              <a:t>2020-04-20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4FF-9C00-4B18-AD55-0AA6FE87A3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F06-EE7A-4FB5-B254-FC27BC81FCD1}" type="datetimeFigureOut">
              <a:rPr lang="pl-PL" smtClean="0"/>
              <a:pPr/>
              <a:t>2020-04-20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4FF-9C00-4B18-AD55-0AA6FE87A3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F06-EE7A-4FB5-B254-FC27BC81FCD1}" type="datetimeFigureOut">
              <a:rPr lang="pl-PL" smtClean="0"/>
              <a:pPr/>
              <a:t>2020-04-20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4FF-9C00-4B18-AD55-0AA6FE87A3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F06-EE7A-4FB5-B254-FC27BC81FCD1}" type="datetimeFigureOut">
              <a:rPr lang="pl-PL" smtClean="0"/>
              <a:pPr/>
              <a:t>2020-04-20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4FF-9C00-4B18-AD55-0AA6FE87A3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F06-EE7A-4FB5-B254-FC27BC81FCD1}" type="datetimeFigureOut">
              <a:rPr lang="pl-PL" smtClean="0"/>
              <a:pPr/>
              <a:t>2020-04-20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4FF-9C00-4B18-AD55-0AA6FE87A3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13F06-EE7A-4FB5-B254-FC27BC81FCD1}" type="datetimeFigureOut">
              <a:rPr lang="pl-PL" smtClean="0"/>
              <a:pPr/>
              <a:t>2020-04-20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D74FF-9C00-4B18-AD55-0AA6FE87A31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mtClean="0"/>
              <a:t>Temat: Charakterystyka nawozów mineralnych</a:t>
            </a:r>
            <a:br>
              <a:rPr lang="pl-PL" smtClean="0"/>
            </a:br>
            <a:r>
              <a:rPr lang="pl-PL" sz="3200" smtClean="0"/>
              <a:t>- azotowe, potasowe, fosforowe, wapniowe, magnezowe </a:t>
            </a:r>
            <a:br>
              <a:rPr lang="pl-PL" sz="3200" smtClean="0"/>
            </a:b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-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Kl. </a:t>
            </a:r>
            <a:r>
              <a:rPr lang="pl-PL" smtClean="0"/>
              <a:t>I </a:t>
            </a:r>
            <a:endParaRPr lang="pl-PL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Nawozy saletrzano- amonowe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pl-PL" b="1" smtClean="0"/>
          </a:p>
          <a:p>
            <a:pPr eaLnBrk="1" hangingPunct="1"/>
            <a:r>
              <a:rPr lang="pl-PL" b="1" smtClean="0"/>
              <a:t>Saletra amonowa zawiera 34%N</a:t>
            </a:r>
          </a:p>
          <a:p>
            <a:pPr eaLnBrk="1" hangingPunct="1">
              <a:buFontTx/>
              <a:buNone/>
            </a:pPr>
            <a:r>
              <a:rPr lang="pl-PL" smtClean="0"/>
              <a:t>stosowana </a:t>
            </a:r>
            <a:r>
              <a:rPr lang="pl-PL" b="1" i="1" u="sng" smtClean="0"/>
              <a:t>przedsiewnie</a:t>
            </a:r>
            <a:r>
              <a:rPr lang="pl-PL" smtClean="0"/>
              <a:t> i </a:t>
            </a:r>
            <a:r>
              <a:rPr lang="pl-PL" b="1" i="1" u="sng" smtClean="0"/>
              <a:t>pogłównie</a:t>
            </a:r>
          </a:p>
          <a:p>
            <a:pPr eaLnBrk="1" hangingPunct="1"/>
            <a:r>
              <a:rPr lang="pl-PL" b="1" smtClean="0"/>
              <a:t>Saletrzak zawiera 28%N</a:t>
            </a:r>
          </a:p>
          <a:p>
            <a:pPr eaLnBrk="1" hangingPunct="1">
              <a:buFontTx/>
              <a:buNone/>
            </a:pPr>
            <a:r>
              <a:rPr lang="pl-PL" smtClean="0"/>
              <a:t>stosowany </a:t>
            </a:r>
            <a:r>
              <a:rPr lang="pl-PL" b="1" i="1" u="sng" smtClean="0"/>
              <a:t>przedsiewnie</a:t>
            </a:r>
            <a:r>
              <a:rPr lang="pl-PL" smtClean="0"/>
              <a:t> i </a:t>
            </a:r>
            <a:r>
              <a:rPr lang="pl-PL" b="1" i="1" u="sng" smtClean="0"/>
              <a:t>pogłównie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Nawozy saletrzano- amonowe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pl-PL" b="1" smtClean="0"/>
          </a:p>
          <a:p>
            <a:pPr eaLnBrk="1" hangingPunct="1"/>
            <a:r>
              <a:rPr lang="pl-PL" b="1" smtClean="0"/>
              <a:t>Saletra amonowa zawiera 34%N</a:t>
            </a:r>
          </a:p>
          <a:p>
            <a:pPr eaLnBrk="1" hangingPunct="1">
              <a:buFontTx/>
              <a:buNone/>
            </a:pPr>
            <a:r>
              <a:rPr lang="pl-PL" smtClean="0"/>
              <a:t>stosowana </a:t>
            </a:r>
            <a:r>
              <a:rPr lang="pl-PL" b="1" i="1" u="sng" smtClean="0"/>
              <a:t>przedsiewnie</a:t>
            </a:r>
            <a:r>
              <a:rPr lang="pl-PL" smtClean="0"/>
              <a:t> i </a:t>
            </a:r>
            <a:r>
              <a:rPr lang="pl-PL" b="1" i="1" u="sng" smtClean="0"/>
              <a:t>pogłównie</a:t>
            </a:r>
          </a:p>
          <a:p>
            <a:pPr eaLnBrk="1" hangingPunct="1"/>
            <a:r>
              <a:rPr lang="pl-PL" b="1" smtClean="0"/>
              <a:t>Saletrzak zawiera 28%N</a:t>
            </a:r>
          </a:p>
          <a:p>
            <a:pPr eaLnBrk="1" hangingPunct="1">
              <a:buFontTx/>
              <a:buNone/>
            </a:pPr>
            <a:r>
              <a:rPr lang="pl-PL" smtClean="0"/>
              <a:t>stosowany </a:t>
            </a:r>
            <a:r>
              <a:rPr lang="pl-PL" b="1" i="1" u="sng" smtClean="0"/>
              <a:t>przedsiewnie</a:t>
            </a:r>
            <a:r>
              <a:rPr lang="pl-PL" smtClean="0"/>
              <a:t> i </a:t>
            </a:r>
            <a:r>
              <a:rPr lang="pl-PL" b="1" i="1" u="sng" smtClean="0"/>
              <a:t>pogłównie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Nawozy amidowe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b="1" smtClean="0"/>
              <a:t>Mocznik zawiera 46%N</a:t>
            </a:r>
          </a:p>
          <a:p>
            <a:pPr eaLnBrk="1" hangingPunct="1">
              <a:buFontTx/>
              <a:buNone/>
            </a:pPr>
            <a:r>
              <a:rPr lang="pl-PL" smtClean="0"/>
              <a:t>Stosowany:</a:t>
            </a:r>
          </a:p>
          <a:p>
            <a:pPr eaLnBrk="1" hangingPunct="1">
              <a:buFontTx/>
              <a:buNone/>
            </a:pPr>
            <a:r>
              <a:rPr lang="pl-PL" smtClean="0"/>
              <a:t>przedsiewnie</a:t>
            </a:r>
          </a:p>
          <a:p>
            <a:pPr eaLnBrk="1" hangingPunct="1">
              <a:buFontTx/>
              <a:buNone/>
            </a:pPr>
            <a:r>
              <a:rPr lang="pl-PL" smtClean="0"/>
              <a:t>pogłównie</a:t>
            </a:r>
          </a:p>
          <a:p>
            <a:pPr eaLnBrk="1" hangingPunct="1">
              <a:buFontTx/>
              <a:buNone/>
            </a:pPr>
            <a:r>
              <a:rPr lang="pl-PL" smtClean="0"/>
              <a:t>dolistnie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1443841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8150" indent="-319088"/>
            <a:r>
              <a:rPr lang="pl-PL" b="1" dirty="0" smtClean="0"/>
              <a:t>Znaczenie fosforu</a:t>
            </a:r>
          </a:p>
          <a:p>
            <a:pPr marL="438150" indent="-319088"/>
            <a:r>
              <a:rPr lang="pl-PL" b="1" dirty="0" smtClean="0"/>
              <a:t>Fosfor </a:t>
            </a:r>
            <a:r>
              <a:rPr lang="pl-PL" dirty="0" smtClean="0"/>
              <a:t>występuje w całej roślinie, lecz szczególnie duże jego ilości gromadzą się w nasionach, gdzie stanowi materiał energetyczny zużywany w kiełkowania. Fosfor jest stałym składnikiem kwasów nukleinowych  </a:t>
            </a:r>
          </a:p>
          <a:p>
            <a:pPr marL="438150" indent="-319088"/>
            <a:endParaRPr lang="pl-PL" dirty="0" smtClean="0"/>
          </a:p>
          <a:p>
            <a:pPr marL="438150" indent="-319088"/>
            <a:r>
              <a:rPr lang="pl-PL" dirty="0" smtClean="0"/>
              <a:t>Sprzyja on równomiernemu wytwarzaniu, i dojrzewaniu części generatywnych rośliny, oraz rozwojowi korzeni. Niedostatek    fosforu   uwidacznia się karleniem rośliny, czerwienieniem łodygi, ciemną zielenią liści (których końce zwijają się ku dołowi) oraz słabym wykształceniem nasion.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Nawozy fosforowe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Rozpuszczalne w wodzie:</a:t>
            </a:r>
          </a:p>
          <a:p>
            <a:pPr algn="ctr" eaLnBrk="1" hangingPunct="1">
              <a:buFontTx/>
              <a:buNone/>
            </a:pPr>
            <a:r>
              <a:rPr lang="pl-PL" b="1" i="1" u="sng" smtClean="0"/>
              <a:t>Superfosfaty</a:t>
            </a:r>
          </a:p>
          <a:p>
            <a:pPr eaLnBrk="1" hangingPunct="1"/>
            <a:r>
              <a:rPr lang="pl-PL" smtClean="0"/>
              <a:t>Rozpuszczane w mocnych kwasach:</a:t>
            </a:r>
          </a:p>
          <a:p>
            <a:pPr algn="ctr" eaLnBrk="1" hangingPunct="1">
              <a:buFontTx/>
              <a:buNone/>
            </a:pPr>
            <a:r>
              <a:rPr lang="pl-PL" b="1" i="1" u="sng" smtClean="0"/>
              <a:t>mączka</a:t>
            </a:r>
            <a:r>
              <a:rPr lang="pl-PL" smtClean="0"/>
              <a:t> </a:t>
            </a:r>
            <a:r>
              <a:rPr lang="pl-PL" b="1" i="1" u="sng" smtClean="0"/>
              <a:t>fosforytowa</a:t>
            </a:r>
          </a:p>
          <a:p>
            <a:pPr eaLnBrk="1" hangingPunct="1">
              <a:buFontTx/>
              <a:buNone/>
            </a:pP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l-PL" sz="4000" smtClean="0"/>
              <a:t>Rodzaje superfosfatów:</a:t>
            </a:r>
            <a:br>
              <a:rPr lang="pl-PL" sz="4000" smtClean="0"/>
            </a:br>
            <a:r>
              <a:rPr lang="pl-PL" sz="4000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Superfosfat prosty pylisty- 18%P</a:t>
            </a:r>
            <a:r>
              <a:rPr lang="pl-PL" baseline="-25000" smtClean="0"/>
              <a:t>2</a:t>
            </a:r>
            <a:r>
              <a:rPr lang="pl-PL" smtClean="0"/>
              <a:t>0</a:t>
            </a:r>
            <a:r>
              <a:rPr lang="pl-PL" baseline="-25000" smtClean="0"/>
              <a:t>5</a:t>
            </a:r>
          </a:p>
          <a:p>
            <a:pPr eaLnBrk="1" hangingPunct="1"/>
            <a:r>
              <a:rPr lang="pl-PL" smtClean="0"/>
              <a:t>Superfosfat prosty granulowany- 19%</a:t>
            </a:r>
          </a:p>
          <a:p>
            <a:pPr eaLnBrk="1" hangingPunct="1"/>
            <a:r>
              <a:rPr lang="pl-PL" smtClean="0"/>
              <a:t>Superfosfat potrójny granulowany- 46%</a:t>
            </a:r>
          </a:p>
          <a:p>
            <a:pPr eaLnBrk="1" hangingPunct="1"/>
            <a:r>
              <a:rPr lang="pl-PL" smtClean="0"/>
              <a:t>Superfosfat potrójny granulowany borowany- 44%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Stosowanie superfosfatów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  <a:p>
            <a:pPr eaLnBrk="1" hangingPunct="1"/>
            <a:r>
              <a:rPr lang="pl-PL" smtClean="0"/>
              <a:t>Przedsiewnie</a:t>
            </a:r>
          </a:p>
          <a:p>
            <a:pPr eaLnBrk="1" hangingPunct="1"/>
            <a:r>
              <a:rPr lang="pl-PL" smtClean="0"/>
              <a:t>Na gleby o </a:t>
            </a:r>
            <a:r>
              <a:rPr lang="pl-PL" i="1" u="sng" smtClean="0"/>
              <a:t>odczynie</a:t>
            </a:r>
            <a:r>
              <a:rPr lang="pl-PL" smtClean="0"/>
              <a:t> </a:t>
            </a:r>
            <a:r>
              <a:rPr lang="pl-PL" i="1" u="sng" smtClean="0"/>
              <a:t>obojętne</a:t>
            </a:r>
            <a:r>
              <a:rPr lang="pl-PL" smtClean="0"/>
              <a:t>, ponieważ na glebach kwaśnych i zasadowych ulega uwstecznieniu czyli staje się nieprzyswajalny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Mączka fosforytowa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Zawiera 30% P</a:t>
            </a:r>
            <a:r>
              <a:rPr lang="pl-PL" baseline="-25000" smtClean="0"/>
              <a:t>2</a:t>
            </a:r>
            <a:r>
              <a:rPr lang="pl-PL" smtClean="0"/>
              <a:t>0</a:t>
            </a:r>
            <a:r>
              <a:rPr lang="pl-PL" baseline="-25000" smtClean="0"/>
              <a:t>5</a:t>
            </a:r>
          </a:p>
          <a:p>
            <a:pPr eaLnBrk="1" hangingPunct="1"/>
            <a:r>
              <a:rPr lang="pl-PL" smtClean="0"/>
              <a:t>Przeznaczona jest na gleby o odczynie kwaśnym</a:t>
            </a:r>
          </a:p>
          <a:p>
            <a:pPr eaLnBrk="1" hangingPunct="1"/>
            <a:r>
              <a:rPr lang="pl-PL" smtClean="0"/>
              <a:t>przedsiewnie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474345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8150" indent="-319088"/>
            <a:r>
              <a:rPr lang="pl-PL" b="1" dirty="0" smtClean="0"/>
              <a:t>Rola potasu</a:t>
            </a:r>
          </a:p>
          <a:p>
            <a:pPr marL="438150" indent="-319088"/>
            <a:r>
              <a:rPr lang="pl-PL" b="1" dirty="0" smtClean="0"/>
              <a:t>Potas (K)</a:t>
            </a:r>
            <a:r>
              <a:rPr lang="pl-PL" dirty="0" smtClean="0"/>
              <a:t> jest składnikiem, który reguluje gospodarką wodną w roślinie wpływa na aktywność enzymów, a w niewielkim stopniu decyduje o wielkości biomasy. </a:t>
            </a:r>
          </a:p>
          <a:p>
            <a:pPr marL="438150" indent="-319088"/>
            <a:r>
              <a:rPr lang="pl-PL" dirty="0" smtClean="0"/>
              <a:t>Nawożenie potasem upraw jest podstawowym elementem zrównoważonego nawożenia roślin. Szczególnie znane jest współoddziaływanie między azotem i potasem. </a:t>
            </a:r>
          </a:p>
          <a:p>
            <a:pPr marL="438150" indent="-319088"/>
            <a:r>
              <a:rPr lang="pl-PL" b="1" dirty="0" smtClean="0"/>
              <a:t>Niedobór potasu</a:t>
            </a:r>
            <a:r>
              <a:rPr lang="pl-PL" dirty="0" smtClean="0"/>
              <a:t> w roślinie powoduje ograniczenie transformacji azotu mineralnego do białek. Przy niedoborze potasu wzrost pędów ulega zahamowaniu, przyrosty są cienkie, międzywęźla są skrócone, pędy i gałęzie stopniowo zamierają. Liście są małe, niebiesko zielone. Na liściach pojawiają się nekrotyczne plamy między nerwami, które wyglądają różnie u różnych roślin sadowniczych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Nawozy potasowe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smtClean="0"/>
              <a:t>A) chlorkowe:</a:t>
            </a:r>
          </a:p>
          <a:p>
            <a:pPr eaLnBrk="1" hangingPunct="1">
              <a:buFontTx/>
              <a:buNone/>
            </a:pPr>
            <a:r>
              <a:rPr lang="pl-PL" smtClean="0"/>
              <a:t>Sole potasowe:40% i 60% K</a:t>
            </a:r>
            <a:r>
              <a:rPr lang="pl-PL" baseline="-25000" smtClean="0"/>
              <a:t>2</a:t>
            </a:r>
            <a:r>
              <a:rPr lang="pl-PL" smtClean="0"/>
              <a:t>0</a:t>
            </a:r>
          </a:p>
          <a:p>
            <a:pPr eaLnBrk="1" hangingPunct="1">
              <a:buFontTx/>
              <a:buNone/>
            </a:pPr>
            <a:r>
              <a:rPr lang="pl-PL" smtClean="0"/>
              <a:t>Kainit- pokruszona kopalina- 14%</a:t>
            </a:r>
          </a:p>
          <a:p>
            <a:pPr eaLnBrk="1" hangingPunct="1">
              <a:buFontTx/>
              <a:buNone/>
            </a:pPr>
            <a:r>
              <a:rPr lang="pl-PL" smtClean="0"/>
              <a:t>B) Siarczanowe:</a:t>
            </a:r>
          </a:p>
          <a:p>
            <a:pPr eaLnBrk="1" hangingPunct="1">
              <a:buFontTx/>
              <a:buNone/>
            </a:pPr>
            <a:r>
              <a:rPr lang="pl-PL" smtClean="0"/>
              <a:t>Siarczan potasu: 50%K</a:t>
            </a:r>
            <a:r>
              <a:rPr lang="pl-PL" baseline="-25000" smtClean="0"/>
              <a:t>2</a:t>
            </a:r>
            <a:r>
              <a:rPr lang="pl-PL" smtClean="0"/>
              <a:t>0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rozróżnić nawozy mineralne </a:t>
            </a:r>
          </a:p>
          <a:p>
            <a:r>
              <a:rPr lang="pl-PL" smtClean="0"/>
              <a:t>wyjaśnić rolę nawożenia mineralnego w uprawie roślin</a:t>
            </a:r>
          </a:p>
          <a:p>
            <a:endParaRPr lang="pl-PL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l-PL" sz="4000" smtClean="0"/>
              <a:t>Stosowanie nawozów potasowych- chlorkowych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Przedsiewnie</a:t>
            </a:r>
          </a:p>
          <a:p>
            <a:pPr eaLnBrk="1" hangingPunct="1"/>
            <a:r>
              <a:rPr lang="pl-PL" smtClean="0"/>
              <a:t>Nie stosujemy pod rośliny wrażliwe na chlor- chmiel, tytoń, ziemniaki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l-PL" sz="4000" smtClean="0"/>
              <a:t>Stosowanie nawozów potasowych- chlorkowych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Przedsiewnie</a:t>
            </a:r>
          </a:p>
          <a:p>
            <a:pPr eaLnBrk="1" hangingPunct="1"/>
            <a:r>
              <a:rPr lang="pl-PL" smtClean="0"/>
              <a:t>Nie stosujemy pod rośliny wrażliwe na chlor- chmiel, tytoń, ziemniaki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889844"/>
            <a:ext cx="4572000" cy="53276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8150" indent="-319088">
              <a:lnSpc>
                <a:spcPct val="90000"/>
              </a:lnSpc>
            </a:pPr>
            <a:r>
              <a:rPr lang="pl-PL" b="1" dirty="0" smtClean="0"/>
              <a:t>Rola wapnia</a:t>
            </a:r>
          </a:p>
          <a:p>
            <a:pPr marL="438150" indent="-319088">
              <a:lnSpc>
                <a:spcPct val="90000"/>
              </a:lnSpc>
            </a:pPr>
            <a:r>
              <a:rPr lang="pl-PL" b="1" dirty="0" smtClean="0"/>
              <a:t>Wapń</a:t>
            </a:r>
            <a:r>
              <a:rPr lang="pl-PL" dirty="0" smtClean="0"/>
              <a:t> - jest składnikiem pokarmowym i przy jego niedoborze następuje słaby wzrost systemu korzeniowego. Brak wapnia łączy się z zakwaszeniem gleby. Występują wówczas łącznie objawy niedoboru wapnia i magnezu oraz nadmiar glinu i manganu.</a:t>
            </a:r>
          </a:p>
          <a:p>
            <a:pPr marL="438150" indent="-319088">
              <a:lnSpc>
                <a:spcPct val="90000"/>
              </a:lnSpc>
            </a:pPr>
            <a:endParaRPr lang="pl-PL" dirty="0" smtClean="0"/>
          </a:p>
          <a:p>
            <a:pPr marL="438150" indent="-319088">
              <a:lnSpc>
                <a:spcPct val="90000"/>
              </a:lnSpc>
            </a:pPr>
            <a:r>
              <a:rPr lang="pl-PL" dirty="0" smtClean="0"/>
              <a:t>Podstawowym celem wapnowania jest zmiana odczynu gleby zbyt kwaśnej i przywrócenie jej utraconych ilości wapnia.</a:t>
            </a:r>
          </a:p>
          <a:p>
            <a:pPr marL="438150" indent="-319088">
              <a:lnSpc>
                <a:spcPct val="90000"/>
              </a:lnSpc>
            </a:pPr>
            <a:r>
              <a:rPr lang="pl-PL" dirty="0" smtClean="0"/>
              <a:t> </a:t>
            </a:r>
          </a:p>
          <a:p>
            <a:pPr marL="438150" indent="-319088">
              <a:lnSpc>
                <a:spcPct val="90000"/>
              </a:lnSpc>
            </a:pPr>
            <a:r>
              <a:rPr lang="pl-PL" dirty="0" smtClean="0"/>
              <a:t>Nawozy wapniowe oprócz doprowadzenia odczynu gleby do optymalnego dla roślin, korzystnie oddziaływają na własności fizyczne gleby. </a:t>
            </a:r>
          </a:p>
          <a:p>
            <a:pPr marL="438150" indent="-319088">
              <a:lnSpc>
                <a:spcPct val="90000"/>
              </a:lnSpc>
            </a:pPr>
            <a:endParaRPr lang="pl-PL" dirty="0" smtClean="0"/>
          </a:p>
          <a:p>
            <a:pPr marL="438150" indent="-319088">
              <a:lnSpc>
                <a:spcPct val="90000"/>
              </a:lnSpc>
            </a:pPr>
            <a:r>
              <a:rPr lang="pl-PL" dirty="0" smtClean="0"/>
              <a:t>Zabieg wapnowania jest ważny także z punktu                                         widzenia przeciwdziałania skutkom skażenia gleby.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Nawozy wapniowe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Tlenkowe 50, 80% CaO</a:t>
            </a:r>
          </a:p>
          <a:p>
            <a:pPr eaLnBrk="1" hangingPunct="1"/>
            <a:r>
              <a:rPr lang="pl-PL" smtClean="0"/>
              <a:t>Węglanowe pochodzenia naturalnego: wapno kredowe 20-35 CaO</a:t>
            </a:r>
          </a:p>
          <a:p>
            <a:pPr eaLnBrk="1" hangingPunct="1"/>
            <a:r>
              <a:rPr lang="pl-PL" smtClean="0"/>
              <a:t>Z produkcji ubocznej-wapno defekacyjne, wapno pocelulozowe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sz="4000" smtClean="0"/>
              <a:t>Stosowanie nawozów wapniowych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  <a:p>
            <a:pPr eaLnBrk="1" hangingPunct="1"/>
            <a:r>
              <a:rPr lang="pl-PL" smtClean="0"/>
              <a:t>Forma tlenkowa- na gleby ciężkie</a:t>
            </a:r>
          </a:p>
          <a:p>
            <a:pPr eaLnBrk="1" hangingPunct="1"/>
            <a:r>
              <a:rPr lang="pl-PL" smtClean="0"/>
              <a:t>Forma węglanowa- na gleby lekkie</a:t>
            </a:r>
          </a:p>
          <a:p>
            <a:pPr eaLnBrk="1" hangingPunct="1"/>
            <a:r>
              <a:rPr lang="pl-PL" smtClean="0"/>
              <a:t>Dawka 1-6 t/ha</a:t>
            </a:r>
          </a:p>
          <a:p>
            <a:pPr eaLnBrk="1" hangingPunct="1"/>
            <a:r>
              <a:rPr lang="pl-PL" smtClean="0"/>
              <a:t>Raz 3-4 lata</a:t>
            </a:r>
          </a:p>
          <a:p>
            <a:pPr eaLnBrk="1" hangingPunct="1"/>
            <a:r>
              <a:rPr lang="pl-PL" smtClean="0"/>
              <a:t>Na ściernisko</a:t>
            </a:r>
          </a:p>
          <a:p>
            <a:pPr eaLnBrk="1" hangingPunct="1"/>
            <a:r>
              <a:rPr lang="pl-PL" smtClean="0"/>
              <a:t>Na gleby o odczynie kwaśnym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1637741"/>
            <a:ext cx="4572000" cy="38318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8150" indent="-319088">
              <a:lnSpc>
                <a:spcPct val="90000"/>
              </a:lnSpc>
            </a:pPr>
            <a:r>
              <a:rPr lang="pl-PL" b="1" dirty="0" smtClean="0"/>
              <a:t>Rola magnezu</a:t>
            </a:r>
          </a:p>
          <a:p>
            <a:pPr marL="438150" indent="-319088">
              <a:lnSpc>
                <a:spcPct val="90000"/>
              </a:lnSpc>
            </a:pPr>
            <a:r>
              <a:rPr lang="pl-PL" b="1" dirty="0" smtClean="0"/>
              <a:t>Magnez</a:t>
            </a:r>
            <a:r>
              <a:rPr lang="pl-PL" dirty="0" smtClean="0"/>
              <a:t> jest głównym składnikiem chlorofilu, zielonego barwnika roślin, niezbędnego w procesie fotosyntezy. Magnez odgrywa również zasadniczą rolę w syntezie kwasu nukleinowego, RNA i białek, a także jako aktywator licznych enzymów. Niedostatek magnezu powoduje plamistą chlorozę liści, najczęściej występującą na młodych roślinach. </a:t>
            </a:r>
          </a:p>
          <a:p>
            <a:pPr marL="438150" indent="-319088">
              <a:lnSpc>
                <a:spcPct val="90000"/>
              </a:lnSpc>
            </a:pPr>
            <a:endParaRPr lang="pl-PL" dirty="0" smtClean="0"/>
          </a:p>
          <a:p>
            <a:pPr marL="438150" indent="-319088">
              <a:lnSpc>
                <a:spcPct val="90000"/>
              </a:lnSpc>
            </a:pPr>
            <a:r>
              <a:rPr lang="pl-PL" dirty="0" smtClean="0"/>
              <a:t>Zbyt mała zawartość magnezu pogarsza wartość               paszową produktów roślinnych i jest przyczyną tężyczki                       tzw. tężyczki pastwiskowej u bydła.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Tlenkowe 50, 80% CaO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Węglanowe pochodzenia naturalnego: wapno kredowe 20-35 CaO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produkcji ubocznej-wapno defekacyjne, wapno pocelulozowe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1887040"/>
            <a:ext cx="4572000" cy="30839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8150" indent="-319088">
              <a:lnSpc>
                <a:spcPct val="90000"/>
              </a:lnSpc>
              <a:buFont typeface="Wingdings" pitchFamily="2" charset="2"/>
              <a:buChar char="§"/>
            </a:pPr>
            <a:r>
              <a:rPr lang="pl-PL" dirty="0" smtClean="0"/>
              <a:t> Nawozy mineralne i organiczne oraz osady ściekowe  mogą być źródłem zanieczyszczeń gleby </a:t>
            </a:r>
            <a:r>
              <a:rPr lang="pl-PL" b="1" dirty="0" smtClean="0"/>
              <a:t>metalami ciężkimi</a:t>
            </a:r>
            <a:r>
              <a:rPr lang="pl-PL" dirty="0" smtClean="0"/>
              <a:t>, zwłaszcza ołowiem cynkiem, miedzią, niklem i kadmem </a:t>
            </a:r>
          </a:p>
          <a:p>
            <a:pPr marL="438150" indent="-319088">
              <a:lnSpc>
                <a:spcPct val="90000"/>
              </a:lnSpc>
              <a:buFont typeface="Wingdings" pitchFamily="2" charset="2"/>
              <a:buChar char="§"/>
            </a:pPr>
            <a:endParaRPr lang="pl-PL" dirty="0" smtClean="0"/>
          </a:p>
          <a:p>
            <a:pPr marL="438150" indent="-319088">
              <a:lnSpc>
                <a:spcPct val="90000"/>
              </a:lnSpc>
              <a:buFont typeface="Wingdings" pitchFamily="2" charset="2"/>
              <a:buChar char="§"/>
            </a:pPr>
            <a:r>
              <a:rPr lang="pl-PL" dirty="0" smtClean="0"/>
              <a:t> Jedynym skutecznym zabezpieczeniem przed wprowadzeniem do gleby nadmiernych ilości tych pierwiastków jest normowanie ich zawartości w nawozach i produktach stosowanych do użyźniania gleb.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8150" indent="-319088"/>
            <a:r>
              <a:rPr lang="pl-PL" dirty="0" smtClean="0"/>
              <a:t> Nawozy mineralne:</a:t>
            </a:r>
          </a:p>
          <a:p>
            <a:pPr marL="438150" indent="-319088"/>
            <a:r>
              <a:rPr lang="pl-PL" dirty="0" smtClean="0"/>
              <a:t>Zwiększają zasobność gleb w łatwo przyswajalne składniki pokarmowe dla roślin. </a:t>
            </a:r>
          </a:p>
          <a:p>
            <a:pPr marL="438150" indent="-319088"/>
            <a:r>
              <a:rPr lang="pl-PL" dirty="0" smtClean="0"/>
              <a:t>Niektóre z nich działają odkwaszająco na gleby.</a:t>
            </a:r>
          </a:p>
          <a:p>
            <a:pPr marL="438150" indent="-319088"/>
            <a:r>
              <a:rPr lang="pl-PL" dirty="0" smtClean="0"/>
              <a:t>Stwarzają optymalny odczyn gleb dla rozwoju pożądanych gatunków roślin.</a:t>
            </a:r>
          </a:p>
          <a:p>
            <a:pPr marL="438150" indent="-319088"/>
            <a:endParaRPr lang="pl-PL" dirty="0" smtClean="0"/>
          </a:p>
          <a:p>
            <a:pPr marL="438150" indent="-319088"/>
            <a:r>
              <a:rPr lang="pl-PL" dirty="0" smtClean="0"/>
              <a:t>     Nadmierne wprowadzenie do gleby nawozów mineralnych powoduje:</a:t>
            </a:r>
          </a:p>
          <a:p>
            <a:pPr marL="438150" indent="-319088"/>
            <a:r>
              <a:rPr lang="pl-PL" dirty="0" smtClean="0"/>
              <a:t>Naruszenie równowagi jonowej wzmagające ubytek składników. </a:t>
            </a:r>
          </a:p>
          <a:p>
            <a:pPr marL="438150" indent="-319088"/>
            <a:r>
              <a:rPr lang="pl-PL" dirty="0" smtClean="0"/>
              <a:t>Zanik zdolności przyswajania przez rośliny innych niezbędnych do życia składników odżywczych, np. miedzi w wyniku nadmiaru azotu, fosforu, potasu.</a:t>
            </a:r>
          </a:p>
          <a:p>
            <a:pPr marL="438150" indent="-319088"/>
            <a:r>
              <a:rPr lang="pl-PL" dirty="0" smtClean="0"/>
              <a:t>Degradację struktury gleby.</a:t>
            </a:r>
          </a:p>
          <a:p>
            <a:pPr marL="438150" indent="-319088"/>
            <a:r>
              <a:rPr lang="pl-PL" dirty="0" smtClean="0"/>
              <a:t>Zatrucie środowiska substancjami toksycznymi, np. metalami.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38150" indent="-319088">
              <a:buNone/>
            </a:pPr>
            <a:r>
              <a:rPr lang="pl-PL" dirty="0" smtClean="0"/>
              <a:t> </a:t>
            </a:r>
            <a:r>
              <a:rPr lang="pl-PL" b="1" dirty="0" smtClean="0"/>
              <a:t>Nawozy mineralne </a:t>
            </a:r>
            <a:r>
              <a:rPr lang="pl-PL" dirty="0" smtClean="0"/>
              <a:t>są to związki chemiczne lub ich mieszaniny, zawierające składniki pokarmowe stosowane w żywieniu roślin uprawnych i ogrodniczych, będące produktem przemysłu nawozowego. Powstają one w wyniku syntezy lub przeróbki surowych kopalin. </a:t>
            </a:r>
          </a:p>
          <a:p>
            <a:pPr marL="438150" indent="-319088">
              <a:buNone/>
            </a:pPr>
            <a:r>
              <a:rPr lang="pl-PL" dirty="0" smtClean="0"/>
              <a:t>      </a:t>
            </a:r>
            <a:r>
              <a:rPr lang="pl-PL" b="1" dirty="0" smtClean="0"/>
              <a:t>Nawozy mineralne</a:t>
            </a:r>
            <a:r>
              <a:rPr lang="pl-PL" dirty="0" smtClean="0"/>
              <a:t> mogą zawierać jeden lub więcej składników pokarmowych, dlatego dzieli się je na </a:t>
            </a:r>
          </a:p>
          <a:p>
            <a:pPr marL="438150" indent="-319088">
              <a:buNone/>
            </a:pPr>
            <a:r>
              <a:rPr lang="pl-PL" dirty="0" smtClean="0"/>
              <a:t>     - </a:t>
            </a:r>
            <a:r>
              <a:rPr lang="pl-PL" b="1" dirty="0" smtClean="0"/>
              <a:t>jedno</a:t>
            </a:r>
            <a:r>
              <a:rPr lang="pl-PL" dirty="0" smtClean="0"/>
              <a:t> i </a:t>
            </a:r>
          </a:p>
          <a:p>
            <a:pPr marL="438150" indent="-319088">
              <a:buNone/>
            </a:pPr>
            <a:r>
              <a:rPr lang="pl-PL" dirty="0" smtClean="0"/>
              <a:t>     - </a:t>
            </a:r>
            <a:r>
              <a:rPr lang="pl-PL" b="1" dirty="0" smtClean="0"/>
              <a:t>wieloskładnikowe</a:t>
            </a:r>
            <a:r>
              <a:rPr lang="pl-PL" dirty="0" smtClean="0"/>
              <a:t>.</a:t>
            </a:r>
          </a:p>
          <a:p>
            <a:pPr marL="438150" indent="-319088">
              <a:buNone/>
            </a:pPr>
            <a:r>
              <a:rPr lang="pl-PL" dirty="0" smtClean="0"/>
              <a:t>    W grupie nawozów wieloskładnikowych wyróżnia się nawozy </a:t>
            </a:r>
            <a:r>
              <a:rPr lang="pl-PL" b="1" dirty="0" smtClean="0"/>
              <a:t>mieszane</a:t>
            </a:r>
            <a:r>
              <a:rPr lang="pl-PL" dirty="0" smtClean="0"/>
              <a:t> powstające przez mechaniczne wymieszanie dwóch lub więcej nawozów pojedynczych, w dowolnym stosunku wagowym oraz </a:t>
            </a:r>
          </a:p>
          <a:p>
            <a:pPr marL="438150" indent="-319088">
              <a:buNone/>
            </a:pPr>
            <a:r>
              <a:rPr lang="pl-PL" dirty="0" smtClean="0"/>
              <a:t>    </a:t>
            </a:r>
            <a:r>
              <a:rPr lang="pl-PL" b="1" dirty="0" smtClean="0"/>
              <a:t>kompleksowe</a:t>
            </a:r>
            <a:r>
              <a:rPr lang="pl-PL" dirty="0" smtClean="0"/>
              <a:t>, otrzymywane w wyniku reakcji chemicznych   przynajmniej   dwóch   związków   chemicznych,   zawierających   składniki pokarmowe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nawożenia mineralnego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39763" indent="-571500">
              <a:buFont typeface="Wingdings" pitchFamily="2" charset="2"/>
              <a:buAutoNum type="arabicPeriod"/>
            </a:pPr>
            <a:r>
              <a:rPr lang="pl-PL" dirty="0" smtClean="0"/>
              <a:t>Dostarczenie roślinom dostatecznej ilości składników pokarmowych z zachowaniem właściwych proporcji między nimi oraz utrzymanie lub polepszenie żyzności gleby. </a:t>
            </a:r>
          </a:p>
          <a:p>
            <a:pPr marL="639763" indent="-571500">
              <a:buFont typeface="Wingdings" pitchFamily="2" charset="2"/>
              <a:buAutoNum type="arabicPeriod"/>
            </a:pPr>
            <a:r>
              <a:rPr lang="pl-PL" dirty="0" smtClean="0"/>
              <a:t>Nawożeniem można zarówno zwiększyć zawartość przyswajalnych dla roślin składników pokarmowych jak i ograniczyć przyswajalność innych. Zależy to od wielkości dawek nawozów i również od tego jakie ilości składników oprócz pobrania ich przez rośliny zostaną z gleby wymyte lub wywiane.</a:t>
            </a:r>
          </a:p>
          <a:p>
            <a:pPr marL="639763" indent="-571500">
              <a:buFont typeface="Wingdings" pitchFamily="2" charset="2"/>
              <a:buAutoNum type="arabicPeriod"/>
            </a:pPr>
            <a:r>
              <a:rPr lang="pl-PL" dirty="0" smtClean="0"/>
              <a:t>W nawożeniu gleb, oprócz azotu, fosforu i potasu stosuje się również nawozy wapniowe i magnezowe. Dostarczają one składników pokarmowych roślinom oraz poprawiają odczyn i właściwości gleby.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NAWOZY MINERALNE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smtClean="0"/>
              <a:t>1. NAWOZY AZOTOWE</a:t>
            </a:r>
          </a:p>
          <a:p>
            <a:pPr eaLnBrk="1" hangingPunct="1">
              <a:buFontTx/>
              <a:buNone/>
            </a:pPr>
            <a:r>
              <a:rPr lang="pl-PL" smtClean="0"/>
              <a:t>2. NAWOZY FOSFOROWE</a:t>
            </a:r>
          </a:p>
          <a:p>
            <a:pPr eaLnBrk="1" hangingPunct="1">
              <a:buFontTx/>
              <a:buNone/>
            </a:pPr>
            <a:r>
              <a:rPr lang="pl-PL" smtClean="0"/>
              <a:t>3. NAWOZY POTASOWE</a:t>
            </a:r>
          </a:p>
          <a:p>
            <a:pPr eaLnBrk="1" hangingPunct="1">
              <a:buFontTx/>
              <a:buNone/>
            </a:pPr>
            <a:r>
              <a:rPr lang="pl-PL" smtClean="0"/>
              <a:t>4. NAWOZY MAGNEZOWE</a:t>
            </a:r>
          </a:p>
          <a:p>
            <a:pPr eaLnBrk="1" hangingPunct="1">
              <a:buFontTx/>
              <a:buNone/>
            </a:pPr>
            <a:r>
              <a:rPr lang="pl-PL" smtClean="0"/>
              <a:t>5. NAWOZY WAPNIOWE</a:t>
            </a:r>
          </a:p>
          <a:p>
            <a:pPr eaLnBrk="1" hangingPunct="1">
              <a:buFontTx/>
              <a:buNone/>
            </a:pPr>
            <a:r>
              <a:rPr lang="pl-PL" smtClean="0"/>
              <a:t>6. MIKRONAWOZY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6000" y="11668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8150" indent="-319088"/>
            <a:r>
              <a:rPr lang="pl-PL" b="1" dirty="0" smtClean="0"/>
              <a:t>Rola azotu</a:t>
            </a:r>
          </a:p>
          <a:p>
            <a:pPr marL="438150" indent="-319088"/>
            <a:r>
              <a:rPr lang="pl-PL" b="1" dirty="0" smtClean="0"/>
              <a:t>Azot</a:t>
            </a:r>
            <a:r>
              <a:rPr lang="pl-PL" dirty="0" smtClean="0"/>
              <a:t> jest pierwiastkiem wchodzącym w roślinie w organiczne połączenia przede   wszystkim   białek    oraz   kwasów nukleinowych. Jest  również składnikiem innych związków organicznych, jak chlorofil, alkaloidy, aminy.</a:t>
            </a:r>
          </a:p>
          <a:p>
            <a:pPr marL="438150" indent="-319088"/>
            <a:endParaRPr lang="pl-PL" dirty="0" smtClean="0"/>
          </a:p>
          <a:p>
            <a:pPr marL="438150" indent="-319088"/>
            <a:r>
              <a:rPr lang="pl-PL" dirty="0" smtClean="0"/>
              <a:t>Przy dobrym zaopatrzeniu w azot rośliny rosną bujnie, mają duże ciemnozielone liście, mogą asymilować  dużo  dwutlenku węgla.  </a:t>
            </a:r>
          </a:p>
          <a:p>
            <a:pPr marL="438150" indent="-319088"/>
            <a:endParaRPr lang="pl-PL" dirty="0" smtClean="0"/>
          </a:p>
          <a:p>
            <a:pPr marL="438150" indent="-319088"/>
            <a:r>
              <a:rPr lang="pl-PL" dirty="0" smtClean="0"/>
              <a:t>Rośliny odczuwające niedobór azotu mają silnie rozwinięty system korzeniowy, natomiast słabo rozbudowaną część nadziemną.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sz="4000" smtClean="0"/>
              <a:t>PODZIAŁ NAWOZÓW AZOTOWYCH: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  <a:p>
            <a:pPr eaLnBrk="1" hangingPunct="1"/>
            <a:r>
              <a:rPr lang="pl-PL" smtClean="0"/>
              <a:t>SALETRZANE</a:t>
            </a:r>
          </a:p>
          <a:p>
            <a:pPr eaLnBrk="1" hangingPunct="1"/>
            <a:r>
              <a:rPr lang="pl-PL" smtClean="0"/>
              <a:t>AMONOWE</a:t>
            </a:r>
          </a:p>
          <a:p>
            <a:pPr eaLnBrk="1" hangingPunct="1"/>
            <a:r>
              <a:rPr lang="pl-PL" smtClean="0"/>
              <a:t>SALETRZANO- AMONOWE</a:t>
            </a:r>
          </a:p>
          <a:p>
            <a:pPr eaLnBrk="1" hangingPunct="1"/>
            <a:r>
              <a:rPr lang="pl-PL" smtClean="0"/>
              <a:t>AMIDOWE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NAWOZY SALETRZANE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b="1" smtClean="0"/>
              <a:t>   SALETRA WAPNIOWA – </a:t>
            </a:r>
          </a:p>
          <a:p>
            <a:pPr eaLnBrk="1" hangingPunct="1">
              <a:buFontTx/>
              <a:buNone/>
            </a:pPr>
            <a:r>
              <a:rPr lang="pl-PL" smtClean="0"/>
              <a:t>   zawiera 15,5%N, azot pobierany jest w postaci jonu NO</a:t>
            </a:r>
            <a:r>
              <a:rPr lang="pl-PL" baseline="-25000" smtClean="0"/>
              <a:t>3</a:t>
            </a:r>
            <a:r>
              <a:rPr lang="pl-PL" smtClean="0"/>
              <a:t>,</a:t>
            </a:r>
          </a:p>
          <a:p>
            <a:pPr eaLnBrk="1" hangingPunct="1">
              <a:buFontTx/>
              <a:buNone/>
            </a:pPr>
            <a:r>
              <a:rPr lang="pl-PL" smtClean="0"/>
              <a:t>   nawóz stosowany </a:t>
            </a:r>
            <a:r>
              <a:rPr lang="pl-PL" b="1" i="1" u="sng" smtClean="0"/>
              <a:t>pogłównie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Nawozy  amonowe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  <a:p>
            <a:pPr eaLnBrk="1" hangingPunct="1"/>
            <a:r>
              <a:rPr lang="pl-PL" smtClean="0"/>
              <a:t>Siarczan amonowy</a:t>
            </a:r>
          </a:p>
          <a:p>
            <a:pPr eaLnBrk="1" hangingPunct="1"/>
            <a:r>
              <a:rPr lang="pl-PL" smtClean="0"/>
              <a:t>Zawiera 20%N, 25% s</a:t>
            </a:r>
          </a:p>
          <a:p>
            <a:pPr eaLnBrk="1" hangingPunct="1"/>
            <a:r>
              <a:rPr lang="pl-PL" smtClean="0"/>
              <a:t>Nawóz stosowany </a:t>
            </a:r>
            <a:r>
              <a:rPr lang="pl-PL" b="1" i="1" u="sng" smtClean="0"/>
              <a:t>przedsiewnie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1069</Words>
  <Application>Microsoft Office PowerPoint</Application>
  <PresentationFormat>Pokaz na ekranie (4:3)</PresentationFormat>
  <Paragraphs>138</Paragraphs>
  <Slides>28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Motyw pakietu Office</vt:lpstr>
      <vt:lpstr>Temat: Charakterystyka nawozów mineralnych - azotowe, potasowe, fosforowe, wapniowe, magnezowe   -</vt:lpstr>
      <vt:lpstr>Slajd 2</vt:lpstr>
      <vt:lpstr>Slajd 3</vt:lpstr>
      <vt:lpstr>Cel nawożenia mineralnego</vt:lpstr>
      <vt:lpstr>NAWOZY MINERALNE</vt:lpstr>
      <vt:lpstr>Slajd 6</vt:lpstr>
      <vt:lpstr>PODZIAŁ NAWOZÓW AZOTOWYCH:</vt:lpstr>
      <vt:lpstr>NAWOZY SALETRZANE</vt:lpstr>
      <vt:lpstr>Nawozy  amonowe</vt:lpstr>
      <vt:lpstr>Nawozy saletrzano- amonowe</vt:lpstr>
      <vt:lpstr>Nawozy saletrzano- amonowe</vt:lpstr>
      <vt:lpstr>Nawozy amidowe</vt:lpstr>
      <vt:lpstr>Slajd 13</vt:lpstr>
      <vt:lpstr>Nawozy fosforowe</vt:lpstr>
      <vt:lpstr>Rodzaje superfosfatów:  </vt:lpstr>
      <vt:lpstr>Stosowanie superfosfatów</vt:lpstr>
      <vt:lpstr>Mączka fosforytowa</vt:lpstr>
      <vt:lpstr>Slajd 18</vt:lpstr>
      <vt:lpstr>Nawozy potasowe</vt:lpstr>
      <vt:lpstr>Stosowanie nawozów potasowych- chlorkowych</vt:lpstr>
      <vt:lpstr>Stosowanie nawozów potasowych- chlorkowych</vt:lpstr>
      <vt:lpstr>Slajd 22</vt:lpstr>
      <vt:lpstr>Nawozy wapniowe</vt:lpstr>
      <vt:lpstr>Stosowanie nawozów wapniowych</vt:lpstr>
      <vt:lpstr>Slajd 25</vt:lpstr>
      <vt:lpstr>Slajd 26</vt:lpstr>
      <vt:lpstr>Slajd 27</vt:lpstr>
      <vt:lpstr>Slajd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Mateusz</dc:creator>
  <cp:lastModifiedBy>Mateusz</cp:lastModifiedBy>
  <cp:revision>4</cp:revision>
  <dcterms:created xsi:type="dcterms:W3CDTF">2020-03-31T05:59:55Z</dcterms:created>
  <dcterms:modified xsi:type="dcterms:W3CDTF">2020-04-20T13:32:04Z</dcterms:modified>
</cp:coreProperties>
</file>