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E66D-C65A-484C-ACE7-E0C3FC54A86D}" type="datetimeFigureOut">
              <a:rPr lang="pl-PL" smtClean="0"/>
              <a:pPr/>
              <a:t>2020-04-23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1F67-2645-4A96-9B62-4E227C1968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Podstawowe pojęcia dotyczące zmianowania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1 </a:t>
            </a:r>
            <a:r>
              <a:rPr lang="pl-PL" smtClean="0"/>
              <a:t>B4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Przykłady członów zmianowania na gleby lekkie (A) i zwięzłe (B):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71750" y="2052479"/>
          <a:ext cx="4000500" cy="444627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pl-PL" b="1">
                          <a:effectLst/>
                        </a:rPr>
                        <a:t>Człony trójpolowe</a:t>
                      </a:r>
                      <a:endParaRPr lang="pl-PL">
                        <a:effectLst/>
                      </a:endParaRP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b="1">
                          <a:effectLst/>
                        </a:rPr>
                        <a:t>A</a:t>
                      </a:r>
                      <a:endParaRPr lang="pl-PL">
                        <a:effectLst/>
                      </a:endParaRP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>
                          <a:effectLst/>
                        </a:rPr>
                        <a:t>B</a:t>
                      </a:r>
                      <a:endParaRPr lang="pl-PL">
                        <a:effectLst/>
                      </a:endParaRP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buraki cukrowe – kukurydza – jęczmień jary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ziemniaki – żyto – żyto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koniczyna czerwona – owies – pszenica ozima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łubin – owies – żyto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rzepak ozimy – pszenica ozima – żyto (poplon)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saradela – żyto – żyto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700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Przykłady członów zmianowania na gleby lekkie (A) i zwięzłe (B):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614457" y="1793414"/>
          <a:ext cx="3915086" cy="5238720"/>
        </p:xfrm>
        <a:graphic>
          <a:graphicData uri="http://schemas.openxmlformats.org/drawingml/2006/table">
            <a:tbl>
              <a:tblPr/>
              <a:tblGrid>
                <a:gridCol w="1957543"/>
                <a:gridCol w="1957543"/>
              </a:tblGrid>
              <a:tr h="548112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effectLst/>
                        </a:rPr>
                        <a:t>człony </a:t>
                      </a:r>
                      <a:r>
                        <a:rPr lang="pl-PL" sz="1800" b="1" dirty="0">
                          <a:effectLst/>
                        </a:rPr>
                        <a:t>podwójne</a:t>
                      </a:r>
                      <a:endParaRPr lang="pl-PL" sz="1800" dirty="0">
                        <a:effectLst/>
                      </a:endParaRP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8112">
                <a:tc>
                  <a:txBody>
                    <a:bodyPr/>
                    <a:lstStyle/>
                    <a:p>
                      <a:pPr algn="ctr"/>
                      <a:r>
                        <a:rPr lang="pl-PL" sz="1800" b="1">
                          <a:effectLst/>
                        </a:rPr>
                        <a:t>A</a:t>
                      </a:r>
                      <a:endParaRPr lang="pl-PL" sz="1800">
                        <a:effectLst/>
                      </a:endParaRP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>
                          <a:effectLst/>
                        </a:rPr>
                        <a:t>B</a:t>
                      </a:r>
                      <a:endParaRPr lang="pl-PL" sz="1800">
                        <a:effectLst/>
                      </a:endParaRP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5038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effectLst/>
                        </a:rPr>
                        <a:t>buraki cukrowe – bobik – kukurydza – pszenica ozima</a:t>
                      </a: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effectLst/>
                        </a:rPr>
                        <a:t>ziemniaki – łubin żółty – żyto – żyto</a:t>
                      </a: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5038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effectLst/>
                        </a:rPr>
                        <a:t>ziemniaki wczesne – rzepak ozimy – pszenica ozima – jęczmień jary</a:t>
                      </a: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effectLst/>
                        </a:rPr>
                        <a:t>saradela – ziemniaki – owies – żyto</a:t>
                      </a: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5038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effectLst/>
                        </a:rPr>
                        <a:t>groch – rzepak ozimy – pszenica ozima – owies</a:t>
                      </a: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ziemniaki – mieszanka roślin strączkowych na zielonkę – żyto – żyto</a:t>
                      </a:r>
                    </a:p>
                  </a:txBody>
                  <a:tcPr marL="104868" marR="104868" marT="139824" marB="139824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206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/>
              <a:t>Następstwo </a:t>
            </a:r>
            <a:r>
              <a:rPr lang="pl-PL" dirty="0"/>
              <a:t>roślin to uprawa roślin w kolejności nie uwzględniającej wymagań przyrodniczych i </a:t>
            </a:r>
            <a:r>
              <a:rPr lang="pl-PL" dirty="0" smtClean="0"/>
              <a:t>agrotechnicznych</a:t>
            </a:r>
          </a:p>
          <a:p>
            <a:pPr>
              <a:buNone/>
            </a:pPr>
            <a:r>
              <a:rPr lang="pl-PL" b="1" dirty="0" smtClean="0"/>
              <a:t>Zmianowanie</a:t>
            </a:r>
            <a:r>
              <a:rPr lang="pl-PL" dirty="0" smtClean="0"/>
              <a:t> </a:t>
            </a:r>
            <a:r>
              <a:rPr lang="pl-PL" dirty="0"/>
              <a:t>to następstwo roślin, w którym są uwzględnione ich wymagania przyrodnicze, agrotechniczne, a kolejno uprawiane na danym polu gatunki stwarzają sobie nawzajem dobre warunki wzrostu i plonowania, oraz wpływają na podnoszenie żyzności gleby</a:t>
            </a:r>
          </a:p>
        </p:txBody>
      </p:sp>
    </p:spTree>
    <p:extLst>
      <p:ext uri="{BB962C8B-B14F-4D97-AF65-F5344CB8AC3E}">
        <p14:creationId xmlns:p14="http://schemas.microsoft.com/office/powerpoint/2010/main" xmlns="" val="352416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/>
              <a:t>Człon zmianowania </a:t>
            </a:r>
            <a:r>
              <a:rPr lang="pl-PL" dirty="0"/>
              <a:t>składa się z co najmniej dwóch roślin, gdzie </a:t>
            </a:r>
            <a:r>
              <a:rPr lang="pl-PL" b="1" dirty="0"/>
              <a:t>przedplon</a:t>
            </a:r>
            <a:r>
              <a:rPr lang="pl-PL" dirty="0"/>
              <a:t> jest rośliną korzystnie wpływającą na środowisko (okopowe, strączkowe, motylkowe drobnonasienne, rzepak), natomiast </a:t>
            </a:r>
            <a:r>
              <a:rPr lang="pl-PL" b="1" dirty="0"/>
              <a:t>roślina następcza </a:t>
            </a:r>
            <a:r>
              <a:rPr lang="pl-PL" dirty="0"/>
              <a:t>pogarsza, „wykorzystuje” stanowisko (np. zboża</a:t>
            </a:r>
            <a:r>
              <a:rPr lang="pl-PL" dirty="0" smtClean="0"/>
              <a:t>)</a:t>
            </a:r>
          </a:p>
          <a:p>
            <a:pPr>
              <a:buNone/>
            </a:pPr>
            <a:r>
              <a:rPr lang="pl-PL" b="1" dirty="0" smtClean="0"/>
              <a:t>Płodozmian </a:t>
            </a:r>
            <a:r>
              <a:rPr lang="pl-PL" b="1" dirty="0"/>
              <a:t>to zmianowanie opracowane dla kilku pól i na kilka lat.</a:t>
            </a:r>
          </a:p>
        </p:txBody>
      </p:sp>
    </p:spTree>
    <p:extLst>
      <p:ext uri="{BB962C8B-B14F-4D97-AF65-F5344CB8AC3E}">
        <p14:creationId xmlns:p14="http://schemas.microsoft.com/office/powerpoint/2010/main" xmlns="" val="115306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Rotacja </a:t>
            </a:r>
            <a:r>
              <a:rPr lang="pl-PL" dirty="0"/>
              <a:t>w przypadku płodozmianu jest to liczba lat, w ciągu których każda roślina przejdzie przez wszystkie </a:t>
            </a:r>
            <a:r>
              <a:rPr lang="pl-PL" dirty="0" smtClean="0"/>
              <a:t>pola.</a:t>
            </a:r>
          </a:p>
          <a:p>
            <a:pPr>
              <a:buNone/>
            </a:pPr>
            <a:r>
              <a:rPr lang="pl-PL" b="1" dirty="0" smtClean="0"/>
              <a:t>Monokultura</a:t>
            </a:r>
            <a:r>
              <a:rPr lang="pl-PL" dirty="0" smtClean="0"/>
              <a:t> </a:t>
            </a:r>
            <a:r>
              <a:rPr lang="pl-PL" dirty="0"/>
              <a:t>to uprawa jednego gatunku na tym samym polu przez okres dłuższy niż jeden rok np. pszenicy ozimej po pszenicy ozimej.</a:t>
            </a:r>
          </a:p>
        </p:txBody>
      </p:sp>
    </p:spTree>
    <p:extLst>
      <p:ext uri="{BB962C8B-B14F-4D97-AF65-F5344CB8AC3E}">
        <p14:creationId xmlns:p14="http://schemas.microsoft.com/office/powerpoint/2010/main" xmlns="" val="54458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Przykładowe płodozmiany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30751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Systemy produkcji roślinnej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dirty="0"/>
              <a:t>Systemy historyczne </a:t>
            </a:r>
          </a:p>
          <a:p>
            <a:r>
              <a:rPr lang="pl-PL" dirty="0" smtClean="0"/>
              <a:t>Rolnictwo </a:t>
            </a:r>
            <a:r>
              <a:rPr lang="pl-PL" dirty="0"/>
              <a:t>żarowe </a:t>
            </a:r>
          </a:p>
          <a:p>
            <a:r>
              <a:rPr lang="pl-PL" dirty="0" smtClean="0"/>
              <a:t>Dwupolówka </a:t>
            </a:r>
            <a:endParaRPr lang="pl-PL" dirty="0"/>
          </a:p>
          <a:p>
            <a:r>
              <a:rPr lang="pl-PL" dirty="0" smtClean="0"/>
              <a:t>Trójpolówka </a:t>
            </a:r>
            <a:endParaRPr lang="pl-PL" dirty="0"/>
          </a:p>
          <a:p>
            <a:r>
              <a:rPr lang="pl-PL" dirty="0" smtClean="0"/>
              <a:t>Czteropolówka </a:t>
            </a:r>
            <a:endParaRPr lang="pl-PL" dirty="0"/>
          </a:p>
          <a:p>
            <a:r>
              <a:rPr lang="pl-PL" dirty="0" smtClean="0"/>
              <a:t>Zmianowanie </a:t>
            </a:r>
            <a:r>
              <a:rPr lang="pl-PL" dirty="0"/>
              <a:t>norfolskie </a:t>
            </a: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57430"/>
            <a:ext cx="3364240" cy="333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Systemy produkcji roślinnej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Współczesne </a:t>
            </a:r>
            <a:r>
              <a:rPr lang="pl-PL" dirty="0"/>
              <a:t>systemy </a:t>
            </a:r>
          </a:p>
          <a:p>
            <a:r>
              <a:rPr lang="pl-PL" dirty="0" smtClean="0"/>
              <a:t>Zmianowanie </a:t>
            </a:r>
            <a:endParaRPr lang="pl-PL" dirty="0"/>
          </a:p>
          <a:p>
            <a:r>
              <a:rPr lang="pl-PL" dirty="0" smtClean="0"/>
              <a:t>Monokultura </a:t>
            </a:r>
            <a:endParaRPr lang="pl-PL" dirty="0"/>
          </a:p>
          <a:p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857760"/>
            <a:ext cx="1795459" cy="13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209934" cy="31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857760"/>
            <a:ext cx="1795459" cy="13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1795459" cy="13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1795459" cy="13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Podstawowe pojęcia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b="1" dirty="0"/>
              <a:t>Plon – miara wydajności roślin – uzyskana z jednostki powierzchni masa użyteczna rośliny </a:t>
            </a:r>
          </a:p>
          <a:p>
            <a:r>
              <a:rPr lang="pl-PL" dirty="0" smtClean="0"/>
              <a:t>plon </a:t>
            </a:r>
            <a:r>
              <a:rPr lang="pl-PL" dirty="0"/>
              <a:t>główny </a:t>
            </a:r>
          </a:p>
          <a:p>
            <a:r>
              <a:rPr lang="pl-PL" dirty="0" smtClean="0"/>
              <a:t>plon </a:t>
            </a:r>
            <a:r>
              <a:rPr lang="pl-PL" dirty="0"/>
              <a:t>uboczny </a:t>
            </a:r>
          </a:p>
          <a:p>
            <a:pPr>
              <a:buNone/>
            </a:pPr>
            <a:r>
              <a:rPr lang="pl-PL" b="1" dirty="0" smtClean="0"/>
              <a:t>Ugory </a:t>
            </a:r>
            <a:r>
              <a:rPr lang="pl-PL" b="1" dirty="0"/>
              <a:t>– pola wyłączone z użytkowania na krótko – 1-3 lat – ale pielęgnowane, </a:t>
            </a:r>
          </a:p>
          <a:p>
            <a:r>
              <a:rPr lang="pl-PL" dirty="0" smtClean="0"/>
              <a:t>ugory </a:t>
            </a:r>
            <a:r>
              <a:rPr lang="pl-PL" dirty="0"/>
              <a:t>czarne </a:t>
            </a:r>
          </a:p>
          <a:p>
            <a:r>
              <a:rPr lang="pl-PL" dirty="0" smtClean="0"/>
              <a:t>ugory </a:t>
            </a:r>
            <a:r>
              <a:rPr lang="pl-PL" dirty="0"/>
              <a:t>zajęte </a:t>
            </a:r>
          </a:p>
          <a:p>
            <a:pPr>
              <a:buNone/>
            </a:pPr>
            <a:r>
              <a:rPr lang="pl-PL" b="1" dirty="0" smtClean="0"/>
              <a:t>Odłogi </a:t>
            </a:r>
            <a:r>
              <a:rPr lang="pl-PL" b="1" dirty="0"/>
              <a:t>– to pola wyłączone z uprawy na wiele lat, nie pielęgnowane , nie wykorzystywane jako pastwiska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Podstawowe pojęcia </a:t>
            </a:r>
            <a:r>
              <a:rPr lang="pl-PL" dirty="0" err="1"/>
              <a:t>cd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sz="7400" b="1" dirty="0"/>
              <a:t>Plon główny - roślina zajmująca pole przez jeden lub więcej okresów wegetacyjnych </a:t>
            </a:r>
          </a:p>
          <a:p>
            <a:pPr>
              <a:buNone/>
            </a:pPr>
            <a:r>
              <a:rPr lang="pl-PL" sz="7400" b="1" dirty="0" smtClean="0"/>
              <a:t>Międzyplon </a:t>
            </a:r>
            <a:r>
              <a:rPr lang="pl-PL" sz="7400" b="1" dirty="0"/>
              <a:t>= poplon – roślina uprawiana między dwoma plonami głównymi na zbiór zielonej masy, na zielonkę, siano, kiszonkę lub na przyoranie jako zielony nawóz. </a:t>
            </a:r>
          </a:p>
          <a:p>
            <a:r>
              <a:rPr lang="pl-PL" sz="7400" b="1" dirty="0" smtClean="0"/>
              <a:t>ścierniskowe </a:t>
            </a:r>
            <a:r>
              <a:rPr lang="pl-PL" sz="7400" b="1" dirty="0"/>
              <a:t>– wysiewane w drugiej połowie lata po zbiorze wczesnego plonu głównego, a użytkowane jesienią tego samego roku na paszę (np. rzepa ścierniskowa) lub przyorane na zielony nawóz (np. facelia, gorczyca biała, peluszka) </a:t>
            </a:r>
          </a:p>
          <a:p>
            <a:r>
              <a:rPr lang="pl-PL" sz="7400" b="1" dirty="0" smtClean="0"/>
              <a:t>ozime </a:t>
            </a:r>
            <a:r>
              <a:rPr lang="pl-PL" sz="7400" b="1" dirty="0"/>
              <a:t>– wysiewane jesienią po zbiorze plonu głównego, a zbierane wiosną </a:t>
            </a:r>
            <a:r>
              <a:rPr lang="pl-PL" sz="7400" b="1" dirty="0" smtClean="0"/>
              <a:t>następnego </a:t>
            </a:r>
            <a:r>
              <a:rPr lang="pl-PL" sz="7400" b="1" dirty="0"/>
              <a:t>roku, np. żyto, rzepak ozimy, stanowią źródło wczesnej paszy zielonej, </a:t>
            </a:r>
          </a:p>
          <a:p>
            <a:r>
              <a:rPr lang="pl-PL" sz="7400" b="1" dirty="0" smtClean="0"/>
              <a:t>wsiewki </a:t>
            </a:r>
            <a:r>
              <a:rPr lang="pl-PL" sz="7400" b="1" dirty="0"/>
              <a:t>międzyplonowe – siane wiosną jednocześnie z plonem głównym lub w czasie jego wegetacji i pozostające po jego zbiorze do jesieni tego samego roku, np. seradela wsiana w żyto; </a:t>
            </a:r>
          </a:p>
          <a:p>
            <a:r>
              <a:rPr lang="pl-PL" sz="7400" b="1" dirty="0" smtClean="0"/>
              <a:t>Plon </a:t>
            </a:r>
            <a:r>
              <a:rPr lang="pl-PL" sz="7400" b="1" dirty="0"/>
              <a:t>wtóry - roślina, będąca plonem głównym, uprawiana bezpośrednio po zbiorze międzyplonu ozimego, np. ziemniak, kukurydza, kapusta pastewna i zbierana w tym samym roku. </a:t>
            </a:r>
          </a:p>
          <a:p>
            <a:endParaRPr lang="pl-PL" sz="7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Podstawowe pojęcia </a:t>
            </a:r>
            <a:r>
              <a:rPr lang="pl-PL" dirty="0" err="1"/>
              <a:t>cd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b="1" dirty="0"/>
              <a:t>Przedplon</a:t>
            </a:r>
            <a:r>
              <a:rPr lang="pl-PL" dirty="0"/>
              <a:t> - roślina poprzedzająca roślinę uprawianą po niej na tym samym polu (</a:t>
            </a:r>
            <a:r>
              <a:rPr lang="pl-PL" b="1" dirty="0"/>
              <a:t>roślinę następczą</a:t>
            </a:r>
            <a:r>
              <a:rPr lang="pl-PL" dirty="0"/>
              <a:t>). Rośliny przedplonowe, będące elementem zmianowania zostawiają stanowisko o różnej wartości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4831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Zmianowanie</a:t>
            </a:r>
            <a:r>
              <a:rPr lang="pl-PL" dirty="0"/>
              <a:t> to gospodarczo uzasadnione następstwo roślin uwzględniające ich wymagania i warunki przyrodnicze stanowiska. Może ono dotyczyć tylko jednego lub kilku pól w danym gospodarstwie. W sytuacji gdy zmianowanie lub następstwo roślin będzie rozplanowanie w czasie i przestrzeni, a więc określone na daną liczbę lat i dla konkretnych pól gospodarstwa, na których będą uprawiane kolejno zaplanowane rośliny, z których uzyskiwane będą coroczne plony wszystkich roślin, będzie to </a:t>
            </a:r>
            <a:r>
              <a:rPr lang="pl-PL" b="1" dirty="0"/>
              <a:t>płodozmian.</a:t>
            </a:r>
          </a:p>
        </p:txBody>
      </p:sp>
    </p:spTree>
    <p:extLst>
      <p:ext uri="{BB962C8B-B14F-4D97-AF65-F5344CB8AC3E}">
        <p14:creationId xmlns:p14="http://schemas.microsoft.com/office/powerpoint/2010/main" xmlns="" val="340718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Jego celem jest stworzenie optymalnych warunków do wysokiej efektywności produkcyjnej roślin przy jednoczesnym zachowaniu pełnej równowagi </a:t>
            </a:r>
            <a:r>
              <a:rPr lang="pl-PL" dirty="0" err="1"/>
              <a:t>agroekosystemu</a:t>
            </a:r>
            <a:r>
              <a:rPr lang="pl-PL" dirty="0"/>
              <a:t>. W gospodarstwach ekologicznych, gdzie znaczenie ma również jego przyrodnicza funkcja, płodozmian jest podstawowym czynnikiem produkcji.</a:t>
            </a:r>
          </a:p>
        </p:txBody>
      </p:sp>
    </p:spTree>
    <p:extLst>
      <p:ext uri="{BB962C8B-B14F-4D97-AF65-F5344CB8AC3E}">
        <p14:creationId xmlns:p14="http://schemas.microsoft.com/office/powerpoint/2010/main" xmlns="" val="138756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Przykłady członów zmianowania na gleby lekkie (A) i zwięzłe (B):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571750" y="2326799"/>
          <a:ext cx="4000500" cy="362331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pl-PL" b="1">
                          <a:effectLst/>
                        </a:rPr>
                        <a:t>Człony dwupolowe</a:t>
                      </a:r>
                      <a:endParaRPr lang="pl-PL">
                        <a:effectLst/>
                      </a:endParaRP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b="1">
                          <a:effectLst/>
                        </a:rPr>
                        <a:t>A</a:t>
                      </a:r>
                      <a:endParaRPr lang="pl-PL">
                        <a:effectLst/>
                      </a:endParaRP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>
                          <a:effectLst/>
                        </a:rPr>
                        <a:t>B</a:t>
                      </a:r>
                      <a:endParaRPr lang="pl-PL">
                        <a:effectLst/>
                      </a:endParaRP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buraki cukrowe – pszenica jara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ziemniaki – owies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rzepak ozimy – pszenica ozima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lnianka ozima – żyto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effectLst/>
                        </a:rPr>
                        <a:t>groch – pszenica ozima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łubin – żyto</a:t>
                      </a:r>
                    </a:p>
                  </a:txBody>
                  <a:tcPr marL="107156" marR="107156" marT="142875" marB="14287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2055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Lato"/>
              </a:rPr>
              <a:t> 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613</Words>
  <Application>Microsoft Office PowerPoint</Application>
  <PresentationFormat>Pokaz na ekranie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Podstawowe pojęcia dotyczące zmianowania</vt:lpstr>
      <vt:lpstr> Systemy produkcji roślinnej </vt:lpstr>
      <vt:lpstr> Systemy produkcji roślinnej</vt:lpstr>
      <vt:lpstr> Podstawowe pojęcia</vt:lpstr>
      <vt:lpstr> Podstawowe pojęcia cd.</vt:lpstr>
      <vt:lpstr> Podstawowe pojęcia cd.</vt:lpstr>
      <vt:lpstr>Slajd 7</vt:lpstr>
      <vt:lpstr>Slajd 8</vt:lpstr>
      <vt:lpstr>Przykłady członów zmianowania na gleby lekkie (A) i zwięzłe (B):</vt:lpstr>
      <vt:lpstr>Przykłady członów zmianowania na gleby lekkie (A) i zwięzłe (B):</vt:lpstr>
      <vt:lpstr>Przykłady członów zmianowania na gleby lekkie (A) i zwięzłe (B):</vt:lpstr>
      <vt:lpstr>Slajd 12</vt:lpstr>
      <vt:lpstr>Slajd 13</vt:lpstr>
      <vt:lpstr>Slajd 14</vt:lpstr>
      <vt:lpstr>Przykładowe płodozmiany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pojęcia dotyczące zmianowania</dc:title>
  <dc:creator>Mateusz</dc:creator>
  <cp:lastModifiedBy>Mateusz</cp:lastModifiedBy>
  <cp:revision>4</cp:revision>
  <dcterms:created xsi:type="dcterms:W3CDTF">2020-04-02T16:22:34Z</dcterms:created>
  <dcterms:modified xsi:type="dcterms:W3CDTF">2020-04-23T06:04:18Z</dcterms:modified>
</cp:coreProperties>
</file>