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31"/>
  </p:notesMasterIdLst>
  <p:handoutMasterIdLst>
    <p:handoutMasterId r:id="rId32"/>
  </p:handoutMasterIdLst>
  <p:sldIdLst>
    <p:sldId id="267" r:id="rId3"/>
    <p:sldId id="268" r:id="rId4"/>
    <p:sldId id="269" r:id="rId5"/>
    <p:sldId id="294" r:id="rId6"/>
    <p:sldId id="270" r:id="rId7"/>
    <p:sldId id="297" r:id="rId8"/>
    <p:sldId id="278" r:id="rId9"/>
    <p:sldId id="271" r:id="rId10"/>
    <p:sldId id="272" r:id="rId11"/>
    <p:sldId id="279" r:id="rId12"/>
    <p:sldId id="273" r:id="rId13"/>
    <p:sldId id="295" r:id="rId14"/>
    <p:sldId id="281" r:id="rId15"/>
    <p:sldId id="283" r:id="rId16"/>
    <p:sldId id="284" r:id="rId17"/>
    <p:sldId id="285" r:id="rId18"/>
    <p:sldId id="282" r:id="rId19"/>
    <p:sldId id="280" r:id="rId20"/>
    <p:sldId id="286" r:id="rId21"/>
    <p:sldId id="293" r:id="rId22"/>
    <p:sldId id="287" r:id="rId23"/>
    <p:sldId id="288" r:id="rId24"/>
    <p:sldId id="289" r:id="rId25"/>
    <p:sldId id="290" r:id="rId26"/>
    <p:sldId id="291" r:id="rId27"/>
    <p:sldId id="292" r:id="rId28"/>
    <p:sldId id="296" r:id="rId29"/>
    <p:sldId id="298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6" autoAdjust="0"/>
    <p:restoredTop sz="94660"/>
  </p:normalViewPr>
  <p:slideViewPr>
    <p:cSldViewPr>
      <p:cViewPr varScale="1">
        <p:scale>
          <a:sx n="74" d="100"/>
          <a:sy n="74" d="100"/>
        </p:scale>
        <p:origin x="498" y="7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3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pl-PL" smtClean="0"/>
              <a:pPr/>
              <a:t>12.10.2016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pl-PL" smtClean="0"/>
              <a:pPr/>
              <a:t>12.10.2016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12.10.2016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9" name="Elipsa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0" name="Grup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Łącznik prostoliniowy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oliniowy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12.10.2016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12.10.2016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12.10.2016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12.10.2016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" name="Grupa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Elipsa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Elipsa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Łącznik prostoliniowy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Łącznik prostoliniowy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12.10.2016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12.10.2016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12.10.2016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12.10.2016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12.10.2016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12.10.2016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12.10.2016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l-PL" sz="4800" b="0" i="0" dirty="0" smtClean="0">
                <a:latin typeface="Constantia"/>
                <a:ea typeface="+mj-ea"/>
                <a:cs typeface="+mj-cs"/>
              </a:rPr>
              <a:t>DOBÓR MASZYN I URZĄDZEŃ </a:t>
            </a:r>
            <a:br>
              <a:rPr lang="pl-PL" sz="4800" b="0" i="0" dirty="0" smtClean="0">
                <a:latin typeface="Constantia"/>
                <a:ea typeface="+mj-ea"/>
                <a:cs typeface="+mj-cs"/>
              </a:rPr>
            </a:br>
            <a:r>
              <a:rPr lang="pl-PL" sz="4800" b="0" i="0" dirty="0" smtClean="0">
                <a:latin typeface="Constantia"/>
                <a:ea typeface="+mj-ea"/>
                <a:cs typeface="+mj-cs"/>
              </a:rPr>
              <a:t>DO PROWADZENIA WYBRANYCH PROCESÓW TECHNOLOGICZNYCH</a:t>
            </a:r>
            <a:endParaRPr lang="pl-PL" sz="48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4400" b="0" i="0" baseline="0" dirty="0" smtClean="0"/>
              <a:t>W</a:t>
            </a:r>
            <a:r>
              <a:rPr lang="pl-PL" sz="4400" b="0" i="0" dirty="0" smtClean="0"/>
              <a:t> PRZEMYŚLE ZIEMNIACZANYM</a:t>
            </a:r>
            <a:endParaRPr lang="pl-PL" sz="4400" b="0" i="0" baseline="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85184"/>
            <a:ext cx="12188824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2" y="476672"/>
            <a:ext cx="600945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ETAPY PRODUKCJI SKROBI ZIEMNIACZANEJ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Przygotowanie ziemniaków</a:t>
            </a:r>
          </a:p>
          <a:p>
            <a:r>
              <a:rPr lang="pl-PL" dirty="0" smtClean="0"/>
              <a:t>Rozdrabnianie</a:t>
            </a:r>
          </a:p>
          <a:p>
            <a:r>
              <a:rPr lang="pl-PL" dirty="0" smtClean="0"/>
              <a:t>Wymywanie skrobi</a:t>
            </a:r>
          </a:p>
          <a:p>
            <a:r>
              <a:rPr lang="pl-PL" dirty="0" smtClean="0"/>
              <a:t>Zagęszczanie soku komórkowego</a:t>
            </a:r>
          </a:p>
          <a:p>
            <a:r>
              <a:rPr lang="pl-PL" dirty="0" smtClean="0"/>
              <a:t>Rafinacja mleczka</a:t>
            </a:r>
          </a:p>
          <a:p>
            <a:r>
              <a:rPr lang="pl-PL" dirty="0" smtClean="0"/>
              <a:t>Bielenie</a:t>
            </a:r>
          </a:p>
          <a:p>
            <a:r>
              <a:rPr lang="pl-PL" dirty="0" smtClean="0"/>
              <a:t>Odwodnienie</a:t>
            </a:r>
          </a:p>
          <a:p>
            <a:r>
              <a:rPr lang="pl-PL" dirty="0" smtClean="0"/>
              <a:t>Suszenie mokrego krochmalu</a:t>
            </a:r>
          </a:p>
          <a:p>
            <a:r>
              <a:rPr lang="pl-PL" dirty="0" smtClean="0"/>
              <a:t>Odsiewanie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2348880"/>
            <a:ext cx="5905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404664"/>
            <a:ext cx="625063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WYPOSAŻENIE TECHNICZNE PRZETWÓRNI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Tarka bębnowa do ziemniaków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2696880"/>
            <a:ext cx="6356538" cy="337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PRZETWÓRNI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wirówka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2" y="1600200"/>
            <a:ext cx="4876750" cy="42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5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PRZETWÓRNI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Obrotowy filtr próżniowy bębnowy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397358"/>
            <a:ext cx="3744416" cy="36724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280481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7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WYPOSAŻENIE TECHNICZNE PRZETWÓRNI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Suszarka taśmowa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90" y="2924944"/>
            <a:ext cx="4522068" cy="29843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2822752"/>
            <a:ext cx="3556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7788" y="431800"/>
            <a:ext cx="10492155" cy="1168400"/>
          </a:xfrm>
        </p:spPr>
        <p:txBody>
          <a:bodyPr/>
          <a:lstStyle/>
          <a:p>
            <a:r>
              <a:rPr lang="pl-PL" dirty="0"/>
              <a:t>WYPOSAŻENIE TECHNICZNE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PRZETWÓRNI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Suszarka taśmowa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91" y="431800"/>
            <a:ext cx="4107687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3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CECHY JAKOŚCIOWE MĄCZKI ZIEMNIACZANEJ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Zapach i smak</a:t>
            </a:r>
          </a:p>
          <a:p>
            <a:r>
              <a:rPr lang="pl-PL" dirty="0" smtClean="0"/>
              <a:t>Barwa</a:t>
            </a:r>
          </a:p>
          <a:p>
            <a:r>
              <a:rPr lang="pl-PL" dirty="0" smtClean="0"/>
              <a:t>Ilość pstrocin</a:t>
            </a:r>
          </a:p>
          <a:p>
            <a:r>
              <a:rPr lang="pl-PL" dirty="0" smtClean="0"/>
              <a:t>Wilgotność</a:t>
            </a:r>
          </a:p>
          <a:p>
            <a:r>
              <a:rPr lang="pl-PL" dirty="0" err="1" smtClean="0"/>
              <a:t>pH</a:t>
            </a:r>
            <a:endParaRPr lang="pl-PL" dirty="0" smtClean="0"/>
          </a:p>
          <a:p>
            <a:r>
              <a:rPr lang="pl-PL" dirty="0" smtClean="0"/>
              <a:t>Zawartość popiołu w czystej masie</a:t>
            </a:r>
          </a:p>
          <a:p>
            <a:r>
              <a:rPr lang="pl-PL" dirty="0" smtClean="0"/>
              <a:t>Zawartość dwutlenku siarki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3429000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ETAPY PRODUKCJI FRYTEK ZIEMNIACZANYCH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Sortowanie</a:t>
            </a:r>
          </a:p>
          <a:p>
            <a:r>
              <a:rPr lang="pl-PL" dirty="0" smtClean="0"/>
              <a:t>Mycie</a:t>
            </a:r>
          </a:p>
          <a:p>
            <a:r>
              <a:rPr lang="pl-PL" dirty="0" smtClean="0"/>
              <a:t>Obieranie </a:t>
            </a:r>
          </a:p>
          <a:p>
            <a:r>
              <a:rPr lang="pl-PL" dirty="0"/>
              <a:t>D</a:t>
            </a:r>
            <a:r>
              <a:rPr lang="pl-PL" dirty="0" smtClean="0"/>
              <a:t>oczyszczanie </a:t>
            </a:r>
          </a:p>
          <a:p>
            <a:r>
              <a:rPr lang="pl-PL" dirty="0" smtClean="0"/>
              <a:t>Krojenie</a:t>
            </a:r>
          </a:p>
          <a:p>
            <a:r>
              <a:rPr lang="pl-PL" dirty="0" smtClean="0"/>
              <a:t>Blanszowanie</a:t>
            </a:r>
          </a:p>
          <a:p>
            <a:r>
              <a:rPr lang="pl-PL" dirty="0" smtClean="0"/>
              <a:t>Podsmażanie</a:t>
            </a:r>
          </a:p>
          <a:p>
            <a:r>
              <a:rPr lang="pl-PL" dirty="0" smtClean="0"/>
              <a:t>Mrożenie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3385580"/>
            <a:ext cx="5905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KIERUNKI WYKORZYSTANIA ZIEMNIAKÓW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CELE:</a:t>
            </a:r>
          </a:p>
          <a:p>
            <a:r>
              <a:rPr lang="pl-PL" dirty="0" smtClean="0"/>
              <a:t>Paszowe</a:t>
            </a:r>
          </a:p>
          <a:p>
            <a:r>
              <a:rPr lang="pl-PL" dirty="0" smtClean="0"/>
              <a:t>Konsumpcyjne</a:t>
            </a:r>
          </a:p>
          <a:p>
            <a:r>
              <a:rPr lang="pl-PL" dirty="0" smtClean="0"/>
              <a:t>Przemysłowe</a:t>
            </a:r>
          </a:p>
          <a:p>
            <a:r>
              <a:rPr lang="pl-PL" dirty="0" smtClean="0"/>
              <a:t>Sadzeniaki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2348880"/>
            <a:ext cx="54387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3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SKŁAD FRYTEK ZIEMNIACZANYCH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Frytki zawierają:</a:t>
            </a:r>
          </a:p>
          <a:p>
            <a:pPr lvl="1"/>
            <a:r>
              <a:rPr lang="pl-PL" dirty="0" smtClean="0"/>
              <a:t>67% wody</a:t>
            </a:r>
          </a:p>
          <a:p>
            <a:pPr lvl="1"/>
            <a:r>
              <a:rPr lang="pl-PL" dirty="0" smtClean="0"/>
              <a:t>28% suchej substancji pochodzącej z ziemniaka</a:t>
            </a:r>
          </a:p>
          <a:p>
            <a:pPr lvl="1"/>
            <a:r>
              <a:rPr lang="pl-PL" dirty="0" smtClean="0"/>
              <a:t>5% tłuszczu</a:t>
            </a:r>
          </a:p>
          <a:p>
            <a:r>
              <a:rPr lang="pl-PL" dirty="0" smtClean="0"/>
              <a:t>Wydajność mrożonki w stosunku użytego surowca 30 – 45%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13" y="4237608"/>
            <a:ext cx="5715000" cy="18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548680"/>
            <a:ext cx="96490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9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0" y="1143000"/>
            <a:ext cx="68675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9" y="404664"/>
            <a:ext cx="1024466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8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476672"/>
            <a:ext cx="7433047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404664"/>
            <a:ext cx="885698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3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ETAPY PRODUKCJI CHIPSÓW ZIEMNIACZANYCH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Sortowanie ziemniaków</a:t>
            </a:r>
          </a:p>
          <a:p>
            <a:r>
              <a:rPr lang="pl-PL" dirty="0" smtClean="0"/>
              <a:t>Mycie</a:t>
            </a:r>
          </a:p>
          <a:p>
            <a:r>
              <a:rPr lang="pl-PL" dirty="0" smtClean="0"/>
              <a:t>Obieranie</a:t>
            </a:r>
          </a:p>
          <a:p>
            <a:r>
              <a:rPr lang="pl-PL" dirty="0" smtClean="0"/>
              <a:t>Krojenie na plastry</a:t>
            </a:r>
          </a:p>
          <a:p>
            <a:r>
              <a:rPr lang="pl-PL" dirty="0" smtClean="0"/>
              <a:t>Mycie krajanki</a:t>
            </a:r>
          </a:p>
          <a:p>
            <a:r>
              <a:rPr lang="pl-PL" dirty="0" smtClean="0"/>
              <a:t>Smażenie</a:t>
            </a:r>
          </a:p>
          <a:p>
            <a:r>
              <a:rPr lang="pl-PL" dirty="0" smtClean="0"/>
              <a:t>Ociekanie </a:t>
            </a:r>
          </a:p>
          <a:p>
            <a:r>
              <a:rPr lang="pl-PL" dirty="0" smtClean="0"/>
              <a:t>Doprawianie</a:t>
            </a:r>
          </a:p>
          <a:p>
            <a:r>
              <a:rPr lang="pl-PL" dirty="0" smtClean="0"/>
              <a:t>Pakowanie</a:t>
            </a:r>
          </a:p>
          <a:p>
            <a:r>
              <a:rPr lang="pl-PL" dirty="0" smtClean="0"/>
              <a:t>Magazynowanie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44" y="2155825"/>
            <a:ext cx="59055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SKŁAD CHIPSÓW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Wartość energetyczna 500 kcal/100 g</a:t>
            </a:r>
          </a:p>
          <a:p>
            <a:r>
              <a:rPr lang="pl-PL" dirty="0" smtClean="0"/>
              <a:t>Zawartość tłuszczu 25 – 40%</a:t>
            </a:r>
          </a:p>
          <a:p>
            <a:r>
              <a:rPr lang="pl-PL" dirty="0" smtClean="0"/>
              <a:t>Zawartość wody – 3- 15 %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2924944"/>
            <a:ext cx="42862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476672"/>
            <a:ext cx="965897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PRZEMYSŁOWE PRZETWÓRSTWO ZIEMNIAKÓW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Przetwórstwo ziemniaków  jest to wytwórczość przemysłowa, w której podstawowym surowcem przerobowym są ziemniaki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77" y="3068960"/>
            <a:ext cx="7848872" cy="30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1" y="404664"/>
            <a:ext cx="1094521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KLASYFIKACJA PZRETWORÓW ZIEMNIACZANYCH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Skrobia ziemniaczana – krochmal, mączka ziemniaczana</a:t>
            </a:r>
          </a:p>
          <a:p>
            <a:r>
              <a:rPr lang="pl-PL" dirty="0" smtClean="0"/>
              <a:t>Skrobia modyfikowana</a:t>
            </a:r>
          </a:p>
          <a:p>
            <a:r>
              <a:rPr lang="pl-PL" dirty="0" smtClean="0"/>
              <a:t>Hydrolizaty skrobiowe – glukoza, syropy skrobiowe</a:t>
            </a:r>
          </a:p>
          <a:p>
            <a:r>
              <a:rPr lang="pl-PL" dirty="0" smtClean="0"/>
              <a:t>Karmel z syropu skrobiowego</a:t>
            </a:r>
          </a:p>
          <a:p>
            <a:r>
              <a:rPr lang="pl-PL" dirty="0" smtClean="0"/>
              <a:t>Susze – płatki ziemniaczane, granulaty</a:t>
            </a:r>
          </a:p>
          <a:p>
            <a:r>
              <a:rPr lang="pl-PL" dirty="0" smtClean="0"/>
              <a:t>Wyroby uszlachetnione – frytki, chipsy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SUROWCE I MATERIAŁY POMOCNICZE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Kwas solny i siarkowy – do hydrolizy skrobi</a:t>
            </a:r>
          </a:p>
          <a:p>
            <a:r>
              <a:rPr lang="pl-PL" dirty="0" smtClean="0"/>
              <a:t>Węglan sodu – do neutralizacji hydrolizatów</a:t>
            </a:r>
          </a:p>
          <a:p>
            <a:r>
              <a:rPr lang="pl-PL" dirty="0" smtClean="0"/>
              <a:t>Dwutlenek </a:t>
            </a:r>
            <a:r>
              <a:rPr lang="pl-PL" smtClean="0"/>
              <a:t>siarki - do </a:t>
            </a:r>
            <a:r>
              <a:rPr lang="pl-PL" dirty="0" smtClean="0"/>
              <a:t>wybielania krajanki ziemniaczanej</a:t>
            </a:r>
          </a:p>
          <a:p>
            <a:r>
              <a:rPr lang="pl-PL" dirty="0" smtClean="0"/>
              <a:t>Węgiel aktywny – do wybielania, odwapniania</a:t>
            </a:r>
          </a:p>
          <a:p>
            <a:r>
              <a:rPr lang="pl-PL" dirty="0" smtClean="0"/>
              <a:t>Preparaty enzymatyczne – do rozkładu skrobi</a:t>
            </a:r>
          </a:p>
          <a:p>
            <a:r>
              <a:rPr lang="pl-PL" dirty="0" smtClean="0"/>
              <a:t>Kwas askorbinowy – przeciwutleniacz w produkcji frytek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23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BUDOWA ZIEMNIAKA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37" y="2036762"/>
            <a:ext cx="3181350" cy="3800475"/>
          </a:xfrm>
        </p:spPr>
      </p:pic>
    </p:spTree>
    <p:extLst>
      <p:ext uri="{BB962C8B-B14F-4D97-AF65-F5344CB8AC3E}">
        <p14:creationId xmlns:p14="http://schemas.microsoft.com/office/powerpoint/2010/main" val="15408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SKAD CHEMICZNY ZIEMNIAKA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49" y="1772816"/>
            <a:ext cx="6552728" cy="4680520"/>
          </a:xfrm>
        </p:spPr>
      </p:pic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WYMAGANIA STAWIANE ZIEMNIAKOM </a:t>
            </a:r>
            <a:br>
              <a:rPr lang="pl-PL" dirty="0" smtClean="0"/>
            </a:br>
            <a:r>
              <a:rPr lang="pl-PL" dirty="0" smtClean="0"/>
              <a:t>DLA PRZETWÓRSTWA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Ziemniaki do produkcji krochmalu powinny posiadać wysoką zawartość skrobi nie mniej niż 16%, regularny kształt i płytkie oczka</a:t>
            </a:r>
          </a:p>
          <a:p>
            <a:pPr algn="just"/>
            <a:r>
              <a:rPr lang="pl-PL" dirty="0" smtClean="0"/>
              <a:t>Do produkcji frytek są pożądane ziemniaki o zawartości skrobi do 15%, podłużnym kształcie, nie mające tendencji do ciemnienia</a:t>
            </a:r>
          </a:p>
          <a:p>
            <a:pPr algn="just"/>
            <a:r>
              <a:rPr lang="pl-PL" dirty="0" smtClean="0"/>
              <a:t>Do produkcji chipsów używa się ziemniaków o zbliżonych właściwościach, jak przy produkcji frytek z pominięciem ich kształtu</a:t>
            </a:r>
          </a:p>
          <a:p>
            <a:pPr algn="just"/>
            <a:r>
              <a:rPr lang="pl-PL" dirty="0" smtClean="0"/>
              <a:t>Do przygotowania suszy wykorzystuje się ziemniaki rozparzone o małej zawartości skrobi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B7BFEAF-CF65-416F-B749-30A2CD6E4C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klasycznej książki (panoramiczna)</Template>
  <TotalTime>0</TotalTime>
  <Words>334</Words>
  <Application>Microsoft Office PowerPoint</Application>
  <PresentationFormat>Niestandardowy</PresentationFormat>
  <Paragraphs>89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1" baseType="lpstr">
      <vt:lpstr>Arial</vt:lpstr>
      <vt:lpstr>Constantia</vt:lpstr>
      <vt:lpstr>BooksClassic_16x9</vt:lpstr>
      <vt:lpstr>DOBÓR MASZYN I URZĄDZEŃ  DO PROWADZENIA WYBRANYCH PROCESÓW TECHNOLOGICZNYCH</vt:lpstr>
      <vt:lpstr>KIERUNKI WYKORZYSTANIA ZIEMNIAKÓW</vt:lpstr>
      <vt:lpstr>PRZEMYSŁOWE PRZETWÓRSTWO ZIEMNIAKÓW</vt:lpstr>
      <vt:lpstr>Prezentacja programu PowerPoint</vt:lpstr>
      <vt:lpstr>KLASYFIKACJA PZRETWORÓW ZIEMNIACZANYCH</vt:lpstr>
      <vt:lpstr>SUROWCE I MATERIAŁY POMOCNICZE</vt:lpstr>
      <vt:lpstr>BUDOWA ZIEMNIAKA</vt:lpstr>
      <vt:lpstr>SKAD CHEMICZNY ZIEMNIAKA</vt:lpstr>
      <vt:lpstr>WYMAGANIA STAWIANE ZIEMNIAKOM  DLA PRZETWÓRSTWA</vt:lpstr>
      <vt:lpstr>Prezentacja programu PowerPoint</vt:lpstr>
      <vt:lpstr>ETAPY PRODUKCJI SKROBI ZIEMNIACZANEJ</vt:lpstr>
      <vt:lpstr>Prezentacja programu PowerPoint</vt:lpstr>
      <vt:lpstr>WYPOSAŻENIE TECHNICZNE PRZETWÓRNI</vt:lpstr>
      <vt:lpstr>WYPOSAŻENIE TECHNICZNE PRZETWÓRNI</vt:lpstr>
      <vt:lpstr>WYPOSAŻENIE TECHNICZNE PRZETWÓRNI</vt:lpstr>
      <vt:lpstr>WYPOSAŻENIE TECHNICZNE PRZETWÓRNI</vt:lpstr>
      <vt:lpstr>WYPOSAŻENIE TECHNICZNE  PRZETWÓRNI</vt:lpstr>
      <vt:lpstr>CECHY JAKOŚCIOWE MĄCZKI ZIEMNIACZANEJ</vt:lpstr>
      <vt:lpstr>ETAPY PRODUKCJI FRYTEK ZIEMNIACZANYCH</vt:lpstr>
      <vt:lpstr>SKŁAD FRYTEK ZIEMNIACZANYCH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ETAPY PRODUKCJI CHIPSÓW ZIEMNIACZANYCH</vt:lpstr>
      <vt:lpstr>SKŁAD CHIPSÓW</vt:lpstr>
      <vt:lpstr>Prezentacja programu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2016-09-23T14:54:22Z</dcterms:created>
  <dcterms:modified xsi:type="dcterms:W3CDTF">2016-10-12T16:56:38Z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