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7"/>
  </p:notesMasterIdLst>
  <p:handoutMasterIdLst>
    <p:handoutMasterId r:id="rId38"/>
  </p:handoutMasterIdLst>
  <p:sldIdLst>
    <p:sldId id="267" r:id="rId3"/>
    <p:sldId id="268" r:id="rId4"/>
    <p:sldId id="269" r:id="rId5"/>
    <p:sldId id="270" r:id="rId6"/>
    <p:sldId id="271" r:id="rId7"/>
    <p:sldId id="272" r:id="rId8"/>
    <p:sldId id="298" r:id="rId9"/>
    <p:sldId id="299" r:id="rId10"/>
    <p:sldId id="291" r:id="rId11"/>
    <p:sldId id="292" r:id="rId12"/>
    <p:sldId id="294" r:id="rId13"/>
    <p:sldId id="293" r:id="rId14"/>
    <p:sldId id="295" r:id="rId15"/>
    <p:sldId id="296" r:id="rId16"/>
    <p:sldId id="297" r:id="rId17"/>
    <p:sldId id="300" r:id="rId18"/>
    <p:sldId id="289" r:id="rId19"/>
    <p:sldId id="273" r:id="rId20"/>
    <p:sldId id="280" r:id="rId21"/>
    <p:sldId id="274" r:id="rId22"/>
    <p:sldId id="282" r:id="rId23"/>
    <p:sldId id="275" r:id="rId24"/>
    <p:sldId id="284" r:id="rId25"/>
    <p:sldId id="283" r:id="rId26"/>
    <p:sldId id="276" r:id="rId27"/>
    <p:sldId id="277" r:id="rId28"/>
    <p:sldId id="278" r:id="rId29"/>
    <p:sldId id="285" r:id="rId30"/>
    <p:sldId id="281" r:id="rId31"/>
    <p:sldId id="279" r:id="rId32"/>
    <p:sldId id="286" r:id="rId33"/>
    <p:sldId id="287" r:id="rId34"/>
    <p:sldId id="288" r:id="rId35"/>
    <p:sldId id="290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01.04.2020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1844" y="1994678"/>
            <a:ext cx="9805283" cy="1668013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2800" b="1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2800" b="1" i="0" dirty="0" smtClean="0">
                <a:latin typeface="Constantia"/>
                <a:ea typeface="+mj-ea"/>
                <a:cs typeface="+mj-cs"/>
              </a:rPr>
            </a:br>
            <a:r>
              <a:rPr lang="pl-PL" sz="2800" b="1" i="0" dirty="0" smtClean="0">
                <a:latin typeface="Constantia"/>
                <a:ea typeface="+mj-ea"/>
                <a:cs typeface="+mj-cs"/>
              </a:rPr>
              <a:t>DO PROWADZENIA WYBRANYCH</a:t>
            </a:r>
            <a:br>
              <a:rPr lang="pl-PL" sz="2800" b="1" i="0" dirty="0" smtClean="0">
                <a:latin typeface="Constantia"/>
                <a:ea typeface="+mj-ea"/>
                <a:cs typeface="+mj-cs"/>
              </a:rPr>
            </a:br>
            <a:r>
              <a:rPr lang="pl-PL" sz="2800" b="1" i="0" dirty="0" smtClean="0">
                <a:latin typeface="Constantia"/>
                <a:ea typeface="+mj-ea"/>
                <a:cs typeface="+mj-cs"/>
              </a:rPr>
              <a:t>PROCESÓW TECHNOLOGICZNYCH</a:t>
            </a:r>
            <a:endParaRPr lang="pl-PL" sz="2800" b="1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1844" y="3662691"/>
            <a:ext cx="5760640" cy="2070565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pl-PL" sz="2800" b="1" i="0" baseline="0" dirty="0" smtClean="0"/>
              <a:t>W</a:t>
            </a:r>
            <a:r>
              <a:rPr lang="pl-PL" sz="2800" b="1" i="0" dirty="0" smtClean="0"/>
              <a:t> PRZEMYŚLE PIEKARSKIM</a:t>
            </a:r>
            <a:endParaRPr lang="pl-PL" sz="2800" b="1" i="0" baseline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2221475"/>
            <a:ext cx="5478216" cy="49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268760"/>
            <a:ext cx="5715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836712"/>
            <a:ext cx="81369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052736"/>
            <a:ext cx="74888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692696"/>
            <a:ext cx="82809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908720"/>
            <a:ext cx="792088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836712"/>
            <a:ext cx="83529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404664"/>
            <a:ext cx="8636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" y="620687"/>
            <a:ext cx="11233248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WYPOSAŻENIE TECHNICZNE PIEKARNI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44" y="2276872"/>
            <a:ext cx="3200400" cy="408163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405780" y="1803400"/>
            <a:ext cx="5400600" cy="711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Silos do przechowywania mąki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276872"/>
            <a:ext cx="3810000" cy="40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Przesiewacz do mąki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2032597"/>
            <a:ext cx="3846343" cy="42210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478615"/>
            <a:ext cx="3888432" cy="3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POJĘCIE PIEKARSTWA/PIECZYWA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Piekarstwo</a:t>
            </a:r>
            <a:r>
              <a:rPr lang="pl-PL" dirty="0" smtClean="0"/>
              <a:t> to dział wytwórczości związany z wyrobem i wypiekiem pieczywa, zwłaszcza chleba w piekarniach rzemieślniczych i przemysłowych.</a:t>
            </a:r>
          </a:p>
          <a:p>
            <a:pPr algn="just"/>
            <a:r>
              <a:rPr lang="pl-PL" b="1" dirty="0" smtClean="0"/>
              <a:t>Pieczywo</a:t>
            </a:r>
            <a:r>
              <a:rPr lang="pl-PL" dirty="0" smtClean="0"/>
              <a:t> to produkt spożywczy otrzymywany przez wypieczenie ciasta sporządzonego z mąki, wody, soli i innych surowców, spulchnionego metodą biologiczną przy wykorzystaniu bakterii kwasu mlekowego i/lub drożdży.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4005064"/>
            <a:ext cx="37528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Miesiarka</a:t>
            </a:r>
            <a:r>
              <a:rPr lang="pl-PL" dirty="0" smtClean="0"/>
              <a:t> z dzieżą wyjezdną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001664"/>
            <a:ext cx="5164113" cy="40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dzielarka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43" y="1803400"/>
            <a:ext cx="8128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pl-PL" dirty="0" smtClean="0"/>
              <a:t>utomat dzieląco - formujący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091238"/>
            <a:ext cx="4824536" cy="43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600200"/>
            <a:ext cx="7850469" cy="4925144"/>
          </a:xfrm>
        </p:spPr>
      </p:pic>
    </p:spTree>
    <p:extLst>
      <p:ext uri="{BB962C8B-B14F-4D97-AF65-F5344CB8AC3E}">
        <p14:creationId xmlns:p14="http://schemas.microsoft.com/office/powerpoint/2010/main" val="6134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z</a:t>
            </a:r>
            <a:r>
              <a:rPr lang="pl-PL" dirty="0" err="1" smtClean="0"/>
              <a:t>aokrąglarka</a:t>
            </a:r>
            <a:r>
              <a:rPr lang="pl-PL" dirty="0" smtClean="0"/>
              <a:t> do chleba stożkowa i pasowa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492896"/>
            <a:ext cx="3600400" cy="37809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2738512"/>
            <a:ext cx="3208387" cy="34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ózki rozrostowe i komory rozrostowe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636912"/>
            <a:ext cx="2808312" cy="32849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93" y="2636912"/>
            <a:ext cx="3565443" cy="33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</a:t>
            </a:r>
            <a:r>
              <a:rPr lang="pl-PL" dirty="0" smtClean="0"/>
              <a:t>omory zamrażalniczo - fermentacyjne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169344"/>
            <a:ext cx="39272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iec piekarski obrotowy i przelotowy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04" y="2653768"/>
            <a:ext cx="3226544" cy="34761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60" y="2546700"/>
            <a:ext cx="4392488" cy="36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iec piekarski wózkowy i wsadowy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17" y="2348880"/>
            <a:ext cx="4838700" cy="39240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18" y="2326985"/>
            <a:ext cx="4356968" cy="38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PIEKARNI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</a:t>
            </a:r>
            <a:r>
              <a:rPr lang="pl-PL" dirty="0" smtClean="0"/>
              <a:t>rajalnica do chleba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53" y="2348880"/>
            <a:ext cx="5715000" cy="4140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982180"/>
            <a:ext cx="3775125" cy="42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PODZIAŁ WYROBÓW PIEKARSKICH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Pieczywo żytnie </a:t>
            </a:r>
            <a:r>
              <a:rPr lang="pl-PL" dirty="0" smtClean="0"/>
              <a:t>– produkowane z mąki żytniej z ew. dodatkiem mąki pszennej do 10%, na tzw. zakwasie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Pieczywo mieszane </a:t>
            </a:r>
            <a:r>
              <a:rPr lang="pl-PL" dirty="0" smtClean="0"/>
              <a:t>– produkowane z mąki żytniej w ilości ponad 10%, a poniżej 90% i mąki pszennej, na drożdżach, na zakwasie lub na zakwasie z dodatkiem drożdży; wśród pieczywa mieszanego wyróżnia się:</a:t>
            </a:r>
          </a:p>
          <a:p>
            <a:pPr lvl="1" algn="just"/>
            <a:r>
              <a:rPr lang="pl-PL" dirty="0" err="1"/>
              <a:t>p</a:t>
            </a:r>
            <a:r>
              <a:rPr lang="pl-PL" dirty="0" err="1" smtClean="0"/>
              <a:t>szenno</a:t>
            </a:r>
            <a:r>
              <a:rPr lang="pl-PL" dirty="0" smtClean="0"/>
              <a:t> – żytnie</a:t>
            </a:r>
          </a:p>
          <a:p>
            <a:pPr lvl="1" algn="just"/>
            <a:r>
              <a:rPr lang="pl-PL" dirty="0" smtClean="0"/>
              <a:t>żytnio – pszenne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4437110"/>
            <a:ext cx="2016224" cy="19979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662165"/>
            <a:ext cx="1676400" cy="15906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45" y="4437111"/>
            <a:ext cx="2100783" cy="20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DO PRODUKCJI CHLEBA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600200"/>
            <a:ext cx="10132113" cy="4853136"/>
          </a:xfrm>
        </p:spPr>
      </p:pic>
    </p:spTree>
    <p:extLst>
      <p:ext uri="{BB962C8B-B14F-4D97-AF65-F5344CB8AC3E}">
        <p14:creationId xmlns:p14="http://schemas.microsoft.com/office/powerpoint/2010/main" val="42011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DO PRODUKCJI CHLEBA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00808"/>
            <a:ext cx="10441160" cy="4680519"/>
          </a:xfrm>
        </p:spPr>
      </p:pic>
    </p:spTree>
    <p:extLst>
      <p:ext uri="{BB962C8B-B14F-4D97-AF65-F5344CB8AC3E}">
        <p14:creationId xmlns:p14="http://schemas.microsoft.com/office/powerpoint/2010/main" val="40889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SCHEMAT LINII DO PRODUKCJI CHLEBA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772816"/>
            <a:ext cx="10204122" cy="4608512"/>
          </a:xfrm>
        </p:spPr>
      </p:pic>
    </p:spTree>
    <p:extLst>
      <p:ext uri="{BB962C8B-B14F-4D97-AF65-F5344CB8AC3E}">
        <p14:creationId xmlns:p14="http://schemas.microsoft.com/office/powerpoint/2010/main" val="8507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885825"/>
            <a:ext cx="6858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21867" y="3244334"/>
            <a:ext cx="454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/www.youtube.com/watch?v=ycJU7LnJU5M</a:t>
            </a:r>
          </a:p>
        </p:txBody>
      </p:sp>
    </p:spTree>
    <p:extLst>
      <p:ext uri="{BB962C8B-B14F-4D97-AF65-F5344CB8AC3E}">
        <p14:creationId xmlns:p14="http://schemas.microsoft.com/office/powerpoint/2010/main" val="32654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PODZIAŁ WYROBÓW PIEKARSKICH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Pieczywo pszenne </a:t>
            </a:r>
            <a:r>
              <a:rPr lang="pl-PL" dirty="0"/>
              <a:t>– produkowane z mąki pszennej z ew. dodatkiem mąki żytniej do 10%, na </a:t>
            </a:r>
            <a:r>
              <a:rPr lang="pl-PL" dirty="0" smtClean="0"/>
              <a:t>drożdżach; wśród pieczywa pszennego wyróżnia się:</a:t>
            </a:r>
          </a:p>
          <a:p>
            <a:pPr lvl="1" algn="just"/>
            <a:r>
              <a:rPr lang="pl-PL" dirty="0"/>
              <a:t>z</a:t>
            </a:r>
            <a:r>
              <a:rPr lang="pl-PL" dirty="0" smtClean="0"/>
              <a:t>wykłe – produkowane z ew. dodatkiem cukru i tłuszczu do 3%</a:t>
            </a:r>
          </a:p>
          <a:p>
            <a:pPr lvl="1" algn="just"/>
            <a:r>
              <a:rPr lang="pl-PL" dirty="0"/>
              <a:t>w</a:t>
            </a:r>
            <a:r>
              <a:rPr lang="pl-PL" dirty="0" smtClean="0"/>
              <a:t>yborowe - </a:t>
            </a:r>
            <a:r>
              <a:rPr lang="pl-PL" dirty="0"/>
              <a:t>produkowane z ew. dodatkiem cukru i tłuszczu </a:t>
            </a:r>
            <a:r>
              <a:rPr lang="pl-PL" dirty="0" smtClean="0"/>
              <a:t>3% - 15%</a:t>
            </a:r>
          </a:p>
          <a:p>
            <a:pPr lvl="1" algn="just"/>
            <a:r>
              <a:rPr lang="pl-PL" dirty="0"/>
              <a:t>p</a:t>
            </a:r>
            <a:r>
              <a:rPr lang="pl-PL" dirty="0" smtClean="0"/>
              <a:t>ółcukiernicze, w którym ilość środków słodzących i tłuszczu łącznie wynosi powyżej 15%</a:t>
            </a:r>
            <a:endParaRPr lang="pl-PL" dirty="0"/>
          </a:p>
          <a:p>
            <a:r>
              <a:rPr lang="pl-PL" b="1" dirty="0" smtClean="0"/>
              <a:t>Pieczywo i wyroby piekarskie pozostałe</a:t>
            </a:r>
            <a:endParaRPr lang="pl-PL" b="1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97" y="3774408"/>
            <a:ext cx="3239238" cy="25278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4869160"/>
            <a:ext cx="2945333" cy="15779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50" y="4869160"/>
            <a:ext cx="3037532" cy="13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SUROWCE DO PRODUKCJI PIECZYWA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Mąka</a:t>
            </a:r>
          </a:p>
          <a:p>
            <a:r>
              <a:rPr lang="pl-PL" dirty="0" smtClean="0"/>
              <a:t>Woda</a:t>
            </a:r>
          </a:p>
          <a:p>
            <a:r>
              <a:rPr lang="pl-PL" dirty="0" smtClean="0"/>
              <a:t>Drożdże</a:t>
            </a:r>
          </a:p>
          <a:p>
            <a:r>
              <a:rPr lang="pl-PL" dirty="0" smtClean="0"/>
              <a:t>Cukier i substancje słodzące</a:t>
            </a:r>
          </a:p>
          <a:p>
            <a:r>
              <a:rPr lang="pl-PL" dirty="0" smtClean="0"/>
              <a:t>Tłuszcze</a:t>
            </a:r>
          </a:p>
          <a:p>
            <a:r>
              <a:rPr lang="pl-PL" dirty="0" smtClean="0"/>
              <a:t>Sól</a:t>
            </a:r>
          </a:p>
          <a:p>
            <a:r>
              <a:rPr lang="pl-PL" dirty="0"/>
              <a:t>P</a:t>
            </a:r>
            <a:r>
              <a:rPr lang="pl-PL" dirty="0" smtClean="0"/>
              <a:t>olepszacze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881287"/>
            <a:ext cx="4858073" cy="31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PIECZYWA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422004" y="1793098"/>
            <a:ext cx="7200800" cy="36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MAGAZYNOWANIE SUROWCÓW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2445621" y="2403919"/>
            <a:ext cx="72008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PRZYGOTOWANIE SUROWCÓW DO PRODUKCJI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445621" y="3048769"/>
            <a:ext cx="72008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DOZOWANIE SUROWCÓW DO CIAST</a:t>
            </a:r>
            <a:endParaRPr lang="pl-PL" sz="2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2422004" y="3684017"/>
            <a:ext cx="7200800" cy="36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WYTWARZANIE CIAST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2422004" y="4246248"/>
            <a:ext cx="72008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FERMENTACJA CIASTA</a:t>
            </a:r>
            <a:endParaRPr lang="pl-PL" sz="2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422004" y="4879742"/>
            <a:ext cx="72008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FORMOWANIE KĘSÓW CIASTA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2445621" y="5507783"/>
            <a:ext cx="717718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WYPIEK PIECZYWA</a:t>
            </a:r>
            <a:endParaRPr lang="pl-PL" sz="2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2313992" y="6135824"/>
            <a:ext cx="7416824" cy="389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SCHŁADZANIE, PRZECHOWYWANIE I EKSPEDYCJA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83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CHLEB ŻYTNI – TRADYCYJNA METODA PRODUKCJI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1412776"/>
            <a:ext cx="5357428" cy="5040560"/>
          </a:xfrm>
        </p:spPr>
      </p:pic>
    </p:spTree>
    <p:extLst>
      <p:ext uri="{BB962C8B-B14F-4D97-AF65-F5344CB8AC3E}">
        <p14:creationId xmlns:p14="http://schemas.microsoft.com/office/powerpoint/2010/main" val="30376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CHLEB PSZENNY – TRADYCYJNA METODA </a:t>
            </a:r>
            <a:r>
              <a:rPr lang="pl-PL" dirty="0" smtClean="0"/>
              <a:t>PRODUKCJI DWUFAZOWA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484784"/>
            <a:ext cx="7348711" cy="5040560"/>
          </a:xfrm>
        </p:spPr>
      </p:pic>
    </p:spTree>
    <p:extLst>
      <p:ext uri="{BB962C8B-B14F-4D97-AF65-F5344CB8AC3E}">
        <p14:creationId xmlns:p14="http://schemas.microsoft.com/office/powerpoint/2010/main" val="2129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81012"/>
            <a:ext cx="88868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349</Words>
  <Application>Microsoft Office PowerPoint</Application>
  <PresentationFormat>Niestandardowy</PresentationFormat>
  <Paragraphs>63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Arial</vt:lpstr>
      <vt:lpstr>Constantia</vt:lpstr>
      <vt:lpstr>BooksClassic_16x9</vt:lpstr>
      <vt:lpstr>DOBÓR MASZYN I URZĄDZEŃ  DO PROWADZENIA WYBRANYCH PROCESÓW TECHNOLOGICZNYCH</vt:lpstr>
      <vt:lpstr>POJĘCIE PIEKARSTWA/PIECZYWA</vt:lpstr>
      <vt:lpstr>PODZIAŁ WYROBÓW PIEKARSKICH</vt:lpstr>
      <vt:lpstr>PODZIAŁ WYROBÓW PIEKARSKICH</vt:lpstr>
      <vt:lpstr>SUROWCE DO PRODUKCJI PIECZYWA</vt:lpstr>
      <vt:lpstr>ETAPY PRODUKCJI PIECZYWA</vt:lpstr>
      <vt:lpstr>CHLEB ŻYTNI – TRADYCYJNA METODA PRODUKCJI</vt:lpstr>
      <vt:lpstr>CHLEB PSZENNY – TRADYCYJNA METODA PRODUKCJI DWUFAZOWA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WYPOSAŻENIE TECHNICZNE PIEKARNI</vt:lpstr>
      <vt:lpstr>LINIA DO PRODUKCJI CHLEBA</vt:lpstr>
      <vt:lpstr>LINIA DO PRODUKCJI CHLEBA</vt:lpstr>
      <vt:lpstr>SCHEMAT LINII DO PRODUKCJI CHLEBA</vt:lpstr>
      <vt:lpstr>Prezentacja programu PowerPoint</vt:lpstr>
      <vt:lpstr>Prezentacja programu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2016-09-20T14:33:51Z</dcterms:created>
  <dcterms:modified xsi:type="dcterms:W3CDTF">2020-04-01T10:02:48Z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