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0"/>
  </p:notesMasterIdLst>
  <p:handoutMasterIdLst>
    <p:handoutMasterId r:id="rId31"/>
  </p:handoutMasterIdLst>
  <p:sldIdLst>
    <p:sldId id="267" r:id="rId3"/>
    <p:sldId id="268" r:id="rId4"/>
    <p:sldId id="287" r:id="rId5"/>
    <p:sldId id="288" r:id="rId6"/>
    <p:sldId id="286" r:id="rId7"/>
    <p:sldId id="269" r:id="rId8"/>
    <p:sldId id="281" r:id="rId9"/>
    <p:sldId id="294" r:id="rId10"/>
    <p:sldId id="297" r:id="rId11"/>
    <p:sldId id="270" r:id="rId12"/>
    <p:sldId id="291" r:id="rId13"/>
    <p:sldId id="292" r:id="rId14"/>
    <p:sldId id="295" r:id="rId15"/>
    <p:sldId id="271" r:id="rId16"/>
    <p:sldId id="278" r:id="rId17"/>
    <p:sldId id="290" r:id="rId18"/>
    <p:sldId id="289" r:id="rId19"/>
    <p:sldId id="283" r:id="rId20"/>
    <p:sldId id="298" r:id="rId21"/>
    <p:sldId id="299" r:id="rId22"/>
    <p:sldId id="273" r:id="rId23"/>
    <p:sldId id="279" r:id="rId24"/>
    <p:sldId id="280" r:id="rId25"/>
    <p:sldId id="285" r:id="rId26"/>
    <p:sldId id="284" r:id="rId27"/>
    <p:sldId id="293" r:id="rId28"/>
    <p:sldId id="296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2016-10-05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4800" b="0" i="0" dirty="0" smtClean="0">
                <a:latin typeface="Constantia"/>
                <a:ea typeface="+mj-ea"/>
                <a:cs typeface="+mj-cs"/>
              </a:rPr>
              <a:t>DOBÓR MASZYN I URZĄDZEŃ </a:t>
            </a:r>
            <a:br>
              <a:rPr lang="pl-PL" sz="4800" b="0" i="0" dirty="0" smtClean="0">
                <a:latin typeface="Constantia"/>
                <a:ea typeface="+mj-ea"/>
                <a:cs typeface="+mj-cs"/>
              </a:rPr>
            </a:br>
            <a:r>
              <a:rPr lang="pl-PL" sz="4800" b="0" i="0" dirty="0" smtClean="0">
                <a:latin typeface="Constantia"/>
                <a:ea typeface="+mj-ea"/>
                <a:cs typeface="+mj-cs"/>
              </a:rPr>
              <a:t>DO PROWADZENIA WYBRANYCH PROCESÓW TECHNOLOGICZNYCH </a:t>
            </a: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4400" b="0" i="0" baseline="0" dirty="0" smtClean="0"/>
              <a:t>W PRZEMYŚLE JAJCZARSKIM </a:t>
            </a:r>
            <a:endParaRPr lang="pl-PL" sz="4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PRZETWÓRSTWO JAJ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Przygotowanie jaj świeżych do obrotu na rynek wewnętrzny i na eksport</a:t>
            </a:r>
          </a:p>
          <a:p>
            <a:r>
              <a:rPr lang="pl-PL" dirty="0" smtClean="0"/>
              <a:t>Konserwowanie jaj w skorupach – przechowywanie w chłodniach</a:t>
            </a:r>
          </a:p>
          <a:p>
            <a:r>
              <a:rPr lang="pl-PL" dirty="0" smtClean="0"/>
              <a:t>Konserwowanie treści jaj – produkcja mrożonych i suszonych przetworów oraz substytutów jaj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3533569"/>
            <a:ext cx="5726984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33" y="0"/>
            <a:ext cx="8747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908720"/>
            <a:ext cx="6803171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908720"/>
            <a:ext cx="50405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PRZYGOTOWANIE JAJ DO OBROTU TOWAROWEGO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 smtClean="0"/>
              <a:t>Wstępna ocena jakości jaj</a:t>
            </a:r>
          </a:p>
          <a:p>
            <a:pPr marL="457200" indent="-457200">
              <a:buAutoNum type="arabicPeriod"/>
            </a:pPr>
            <a:r>
              <a:rPr lang="pl-PL" dirty="0" smtClean="0"/>
              <a:t>Prześwietlanie jaj</a:t>
            </a:r>
          </a:p>
          <a:p>
            <a:pPr marL="457200" indent="-457200">
              <a:buAutoNum type="arabicPeriod"/>
            </a:pPr>
            <a:r>
              <a:rPr lang="pl-PL" dirty="0" smtClean="0"/>
              <a:t>Sortowanie na klasy wagowe</a:t>
            </a:r>
          </a:p>
          <a:p>
            <a:pPr marL="457200" indent="-457200">
              <a:buAutoNum type="arabicPeriod"/>
            </a:pPr>
            <a:r>
              <a:rPr lang="pl-PL" dirty="0" smtClean="0"/>
              <a:t>Znakowanie</a:t>
            </a:r>
          </a:p>
          <a:p>
            <a:pPr marL="457200" indent="-457200">
              <a:buAutoNum type="arabicPeriod"/>
            </a:pPr>
            <a:r>
              <a:rPr lang="pl-PL" dirty="0" smtClean="0"/>
              <a:t>Pakowanie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2204864"/>
            <a:ext cx="41044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ZNAKOWANIE JAJ ŚWIEŻYCH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772816"/>
            <a:ext cx="6398840" cy="4608512"/>
          </a:xfrm>
        </p:spPr>
      </p:pic>
    </p:spTree>
    <p:extLst>
      <p:ext uri="{BB962C8B-B14F-4D97-AF65-F5344CB8AC3E}">
        <p14:creationId xmlns:p14="http://schemas.microsoft.com/office/powerpoint/2010/main" val="32034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KLASYFIKACJA JAJ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772816"/>
            <a:ext cx="7341245" cy="4683844"/>
          </a:xfrm>
        </p:spPr>
      </p:pic>
    </p:spTree>
    <p:extLst>
      <p:ext uri="{BB962C8B-B14F-4D97-AF65-F5344CB8AC3E}">
        <p14:creationId xmlns:p14="http://schemas.microsoft.com/office/powerpoint/2010/main" val="36018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KLASY WAGOWE JAJ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3" y="2348880"/>
            <a:ext cx="5688633" cy="324036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132856"/>
            <a:ext cx="550856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PRZETWORY Z JAJ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 smtClean="0"/>
              <a:t>Mrożona masa jajowa, mrożone żółtka, mrożone białka</a:t>
            </a:r>
          </a:p>
          <a:p>
            <a:pPr marL="457200" indent="-457200">
              <a:buAutoNum type="arabicPeriod"/>
            </a:pPr>
            <a:r>
              <a:rPr lang="pl-PL" dirty="0" smtClean="0"/>
              <a:t>Proszek  z masy jajowej, żółtek, białek i albumina </a:t>
            </a:r>
            <a:r>
              <a:rPr lang="pl-PL" dirty="0" smtClean="0"/>
              <a:t>krystaliczna</a:t>
            </a:r>
          </a:p>
          <a:p>
            <a:pPr marL="457200" indent="-457200">
              <a:buAutoNum type="arabicPeriod" startAt="3"/>
            </a:pPr>
            <a:r>
              <a:rPr lang="pl-PL" dirty="0" smtClean="0"/>
              <a:t>Masa jajowa pasteryzowana</a:t>
            </a:r>
            <a:endParaRPr lang="pl-PL" dirty="0"/>
          </a:p>
          <a:p>
            <a:pPr marL="457200" indent="-457200">
              <a:buAutoNum type="arabicPeriod" startAt="3"/>
            </a:pPr>
            <a:r>
              <a:rPr lang="pl-PL" dirty="0" smtClean="0"/>
              <a:t>Przetwory </a:t>
            </a:r>
            <a:r>
              <a:rPr lang="pl-PL" dirty="0" smtClean="0"/>
              <a:t>konserwowane chemicznie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3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953000" cy="23812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07" y="299145"/>
            <a:ext cx="2736304" cy="316835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3789040"/>
            <a:ext cx="4953000" cy="2381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985714"/>
            <a:ext cx="587727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340768"/>
            <a:ext cx="6084888" cy="4505325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276872"/>
            <a:ext cx="5328592" cy="40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889609"/>
            <a:ext cx="3829260" cy="28787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3429000"/>
            <a:ext cx="4095750" cy="27336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476672"/>
            <a:ext cx="2276475" cy="20097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2" y="1282299"/>
            <a:ext cx="3784054" cy="2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18232"/>
          </a:xfrm>
        </p:spPr>
        <p:txBody>
          <a:bodyPr/>
          <a:lstStyle/>
          <a:p>
            <a:pPr algn="ctr"/>
            <a:r>
              <a:rPr lang="pl-PL" dirty="0" smtClean="0"/>
              <a:t>PRZETWORY MROŻONE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3862164" y="1410785"/>
            <a:ext cx="45365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PRZYGOTOWANIE SUROWCA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862519" y="1924831"/>
            <a:ext cx="453614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WYBICIE TREŚCI JAJ</a:t>
            </a:r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878241" y="2416652"/>
            <a:ext cx="453650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SEPAROWANIE TREŚCI JAJ</a:t>
            </a:r>
            <a:endParaRPr lang="pl-PL" sz="24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849533" y="2921595"/>
            <a:ext cx="45365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PRZEFILTROWANIE MASY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861377" y="3490807"/>
            <a:ext cx="45128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WYMIESZANIE</a:t>
            </a:r>
            <a:endParaRPr lang="pl-PL" sz="24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878241" y="4006211"/>
            <a:ext cx="450779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HOMOGENIZACJA</a:t>
            </a:r>
            <a:endParaRPr lang="pl-PL" sz="24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3895105" y="4532101"/>
            <a:ext cx="44790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PASTERYZACJA</a:t>
            </a:r>
            <a:endParaRPr lang="pl-PL" sz="24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878241" y="5627204"/>
            <a:ext cx="44790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PAKOWANIE</a:t>
            </a:r>
            <a:endParaRPr lang="pl-PL" sz="24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3878241" y="6171379"/>
            <a:ext cx="44790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ZAMRAŻANIE</a:t>
            </a:r>
            <a:endParaRPr lang="pl-PL" sz="24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919582" y="5056956"/>
            <a:ext cx="4437743" cy="405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SCHŁADZANIE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PRZETWORY SUSZONE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Jaja w proszku – zawartość wody 4 – 5 %</a:t>
            </a:r>
          </a:p>
          <a:p>
            <a:r>
              <a:rPr lang="pl-PL" dirty="0" smtClean="0"/>
              <a:t>Żółtka w proszku  - zawartość wody 3,5 %</a:t>
            </a:r>
          </a:p>
          <a:p>
            <a:r>
              <a:rPr lang="pl-PL" dirty="0" smtClean="0"/>
              <a:t>Białka w proszku – zawartość wody 7 – 8%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4221088"/>
            <a:ext cx="3089499" cy="18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18232"/>
          </a:xfrm>
        </p:spPr>
        <p:txBody>
          <a:bodyPr/>
          <a:lstStyle/>
          <a:p>
            <a:pPr algn="ctr"/>
            <a:r>
              <a:rPr lang="pl-PL" dirty="0" smtClean="0"/>
              <a:t>PRZETWORY SUSZONE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3862164" y="1410785"/>
            <a:ext cx="45365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PRZYGOTOWANIE SUROWCA</a:t>
            </a:r>
            <a:endParaRPr lang="pl-PL" sz="24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874186" y="1909711"/>
            <a:ext cx="4536147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WYBICIE TREŚCI JAJ</a:t>
            </a:r>
            <a:endParaRPr lang="pl-PL" sz="24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3862163" y="2393953"/>
            <a:ext cx="453650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SEPAROWANIE TREŚCI JAJ</a:t>
            </a:r>
            <a:endParaRPr lang="pl-PL" sz="24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885854" y="2898328"/>
            <a:ext cx="45365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PRZEFILTROWANIE MASY</a:t>
            </a:r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898229" y="3474711"/>
            <a:ext cx="45128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WYMIESZANIE</a:t>
            </a:r>
            <a:endParaRPr lang="pl-PL" sz="24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3931249" y="4008536"/>
            <a:ext cx="44790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HOMOGENIZACJA</a:t>
            </a:r>
            <a:endParaRPr lang="pl-PL" sz="2400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3931249" y="4520468"/>
            <a:ext cx="44790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PASTERYZACJA</a:t>
            </a:r>
            <a:endParaRPr lang="pl-PL" sz="2400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885854" y="6144231"/>
            <a:ext cx="447908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PAKOWANIE</a:t>
            </a:r>
            <a:endParaRPr lang="pl-PL" sz="2400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3919582" y="5062133"/>
            <a:ext cx="4479084" cy="37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SUSZENIE</a:t>
            </a:r>
            <a:endParaRPr lang="pl-PL" sz="24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3902717" y="5574002"/>
            <a:ext cx="4479084" cy="362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SCHŁADZANIE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6415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SUBSTYTUTY JAJ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Substytuty jaj ( zamienniki) to przetwory jajowe pozbawione cholesterolu.</a:t>
            </a:r>
          </a:p>
          <a:p>
            <a:pPr algn="just"/>
            <a:r>
              <a:rPr lang="pl-PL" dirty="0" smtClean="0"/>
              <a:t>Funkcję „żółtka” w przetworach pełnią:</a:t>
            </a:r>
          </a:p>
          <a:p>
            <a:pPr lvl="1" algn="just"/>
            <a:r>
              <a:rPr lang="pl-PL" dirty="0" smtClean="0"/>
              <a:t>Odtłuszczone mleko w proszku</a:t>
            </a:r>
          </a:p>
          <a:p>
            <a:pPr lvl="1" algn="just"/>
            <a:r>
              <a:rPr lang="pl-PL" dirty="0" smtClean="0"/>
              <a:t>Odtłuszczone mąki: sojowa, ziemniaczana</a:t>
            </a:r>
          </a:p>
          <a:p>
            <a:pPr lvl="1" algn="just"/>
            <a:r>
              <a:rPr lang="pl-PL" dirty="0" smtClean="0"/>
              <a:t>Oleje roślinne</a:t>
            </a:r>
          </a:p>
          <a:p>
            <a:pPr lvl="1" algn="just"/>
            <a:r>
              <a:rPr lang="pl-PL" dirty="0" smtClean="0"/>
              <a:t>Kwasy tłuszczowe wielonienasycone</a:t>
            </a:r>
          </a:p>
          <a:p>
            <a:pPr lvl="1" algn="just"/>
            <a:r>
              <a:rPr lang="pl-PL" dirty="0" smtClean="0"/>
              <a:t>Emulgatory</a:t>
            </a:r>
          </a:p>
          <a:p>
            <a:pPr lvl="1" algn="just"/>
            <a:r>
              <a:rPr lang="pl-PL" dirty="0" smtClean="0"/>
              <a:t>Substancje zagęszczające, stabilizatory, barwniki, kwas cytrynowy</a:t>
            </a:r>
          </a:p>
          <a:p>
            <a:pPr algn="just"/>
            <a:r>
              <a:rPr lang="pl-PL" dirty="0" smtClean="0"/>
              <a:t>W niskotłuszczowych substytutach dietetycznych udział białka jaja wynosi &gt;90%</a:t>
            </a:r>
          </a:p>
          <a:p>
            <a:pPr algn="just"/>
            <a:r>
              <a:rPr lang="pl-PL" dirty="0" smtClean="0"/>
              <a:t>Zamienniki jaj są stosowane do produkcji makaronów, ciast drożdżowych.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65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MASZYNY I URZĄDZENIA W PRZEMYŚLE JAJCZARSKIM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Suszarka rozpyłowa</a:t>
            </a:r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700808"/>
            <a:ext cx="3492400" cy="45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LINIA MYCIA JAJ ŚWIEŻYCH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1803400"/>
            <a:ext cx="5715000" cy="4267200"/>
          </a:xfrm>
        </p:spPr>
      </p:pic>
    </p:spTree>
    <p:extLst>
      <p:ext uri="{BB962C8B-B14F-4D97-AF65-F5344CB8AC3E}">
        <p14:creationId xmlns:p14="http://schemas.microsoft.com/office/powerpoint/2010/main" val="17996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88" y="548680"/>
            <a:ext cx="916844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PRODUKCJA JAJ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576525"/>
            <a:ext cx="3877474" cy="464993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2348880"/>
            <a:ext cx="5703486" cy="35730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88" y="4437112"/>
            <a:ext cx="22288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45" y="476672"/>
            <a:ext cx="975533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32656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SPOŻYCIE JAJ</a:t>
            </a:r>
            <a:endParaRPr lang="pl-PL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48" y="1772816"/>
            <a:ext cx="4472746" cy="4577928"/>
          </a:xfr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BUDOWA JAJ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23" y="1803400"/>
            <a:ext cx="5635779" cy="4267200"/>
          </a:xfrm>
        </p:spPr>
      </p:pic>
    </p:spTree>
    <p:extLst>
      <p:ext uri="{BB962C8B-B14F-4D97-AF65-F5344CB8AC3E}">
        <p14:creationId xmlns:p14="http://schemas.microsoft.com/office/powerpoint/2010/main" val="11851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836712"/>
            <a:ext cx="465348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332656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246</Words>
  <Application>Microsoft Office PowerPoint</Application>
  <PresentationFormat>Niestandardowy</PresentationFormat>
  <Paragraphs>63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Arial</vt:lpstr>
      <vt:lpstr>Constantia</vt:lpstr>
      <vt:lpstr>BooksClassic_16x9</vt:lpstr>
      <vt:lpstr>DOBÓR MASZYN I URZĄDZEŃ  DO PROWADZENIA WYBRANYCH PROCESÓW TECHNOLOGICZNYCH </vt:lpstr>
      <vt:lpstr>Prezentacja programu PowerPoint</vt:lpstr>
      <vt:lpstr>PRODUKCJA JAJ</vt:lpstr>
      <vt:lpstr>Prezentacja programu PowerPoint</vt:lpstr>
      <vt:lpstr>Prezentacja programu PowerPoint</vt:lpstr>
      <vt:lpstr>SPOŻYCIE JAJ</vt:lpstr>
      <vt:lpstr>BUDOWA JAJ</vt:lpstr>
      <vt:lpstr>Prezentacja programu PowerPoint</vt:lpstr>
      <vt:lpstr>Prezentacja programu PowerPoint</vt:lpstr>
      <vt:lpstr>PRZETWÓRSTWO JAJ</vt:lpstr>
      <vt:lpstr>Prezentacja programu PowerPoint</vt:lpstr>
      <vt:lpstr>Prezentacja programu PowerPoint</vt:lpstr>
      <vt:lpstr>Prezentacja programu PowerPoint</vt:lpstr>
      <vt:lpstr>PRZYGOTOWANIE JAJ DO OBROTU TOWAROWEGO</vt:lpstr>
      <vt:lpstr>ZNAKOWANIE JAJ ŚWIEŻYCH</vt:lpstr>
      <vt:lpstr>KLASYFIKACJA JAJ</vt:lpstr>
      <vt:lpstr>KLASY WAGOWE JAJ</vt:lpstr>
      <vt:lpstr>PRZETWORY Z JAJ</vt:lpstr>
      <vt:lpstr>Prezentacja programu PowerPoint</vt:lpstr>
      <vt:lpstr>Prezentacja programu PowerPoint</vt:lpstr>
      <vt:lpstr>PRZETWORY MROŻONE</vt:lpstr>
      <vt:lpstr>PRZETWORY SUSZONE</vt:lpstr>
      <vt:lpstr>PRZETWORY SUSZONE</vt:lpstr>
      <vt:lpstr>SUBSTYTUTY JAJ</vt:lpstr>
      <vt:lpstr>MASZYNY I URZĄDZENIA W PRZEMYŚLE JAJCZARSKIM</vt:lpstr>
      <vt:lpstr>LINIA MYCIA JAJ ŚWIEŻYCH</vt:lpstr>
      <vt:lpstr>Prezentacja programu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2016-09-30T19:36:14Z</dcterms:created>
  <dcterms:modified xsi:type="dcterms:W3CDTF">2016-10-05T19:41:19Z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