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.jpg" ContentType="image/jpeg"/>
  <Override PartName="/ppt/media/image6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6.jpg" ContentType="image/jpeg"/>
  <Override PartName="/ppt/media/image19.jpg" ContentType="image/jpeg"/>
  <Override PartName="/ppt/media/image21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0.jpg" ContentType="image/jpeg"/>
  <Override PartName="/ppt/media/image31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0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4.jpg" ContentType="image/jpeg"/>
  <Override PartName="/ppt/media/image45.jpg" ContentType="image/jpeg"/>
  <Override PartName="/ppt/media/image4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46"/>
  </p:notesMasterIdLst>
  <p:handoutMasterIdLst>
    <p:handoutMasterId r:id="rId47"/>
  </p:handoutMasterIdLst>
  <p:sldIdLst>
    <p:sldId id="267" r:id="rId3"/>
    <p:sldId id="281" r:id="rId4"/>
    <p:sldId id="280" r:id="rId5"/>
    <p:sldId id="268" r:id="rId6"/>
    <p:sldId id="284" r:id="rId7"/>
    <p:sldId id="269" r:id="rId8"/>
    <p:sldId id="286" r:id="rId9"/>
    <p:sldId id="287" r:id="rId10"/>
    <p:sldId id="270" r:id="rId11"/>
    <p:sldId id="303" r:id="rId12"/>
    <p:sldId id="274" r:id="rId13"/>
    <p:sldId id="271" r:id="rId14"/>
    <p:sldId id="304" r:id="rId15"/>
    <p:sldId id="305" r:id="rId16"/>
    <p:sldId id="309" r:id="rId17"/>
    <p:sldId id="306" r:id="rId18"/>
    <p:sldId id="307" r:id="rId19"/>
    <p:sldId id="308" r:id="rId20"/>
    <p:sldId id="310" r:id="rId21"/>
    <p:sldId id="272" r:id="rId22"/>
    <p:sldId id="295" r:id="rId23"/>
    <p:sldId id="296" r:id="rId24"/>
    <p:sldId id="273" r:id="rId25"/>
    <p:sldId id="278" r:id="rId26"/>
    <p:sldId id="279" r:id="rId27"/>
    <p:sldId id="294" r:id="rId28"/>
    <p:sldId id="275" r:id="rId29"/>
    <p:sldId id="277" r:id="rId30"/>
    <p:sldId id="297" r:id="rId31"/>
    <p:sldId id="298" r:id="rId32"/>
    <p:sldId id="299" r:id="rId33"/>
    <p:sldId id="300" r:id="rId34"/>
    <p:sldId id="301" r:id="rId35"/>
    <p:sldId id="302" r:id="rId36"/>
    <p:sldId id="311" r:id="rId37"/>
    <p:sldId id="282" r:id="rId38"/>
    <p:sldId id="283" r:id="rId39"/>
    <p:sldId id="291" r:id="rId40"/>
    <p:sldId id="293" r:id="rId41"/>
    <p:sldId id="292" r:id="rId42"/>
    <p:sldId id="288" r:id="rId43"/>
    <p:sldId id="289" r:id="rId44"/>
    <p:sldId id="290" r:id="rId4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54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pl-PL" smtClean="0"/>
              <a:pPr/>
              <a:t>2016-10-04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pl-PL" smtClean="0"/>
              <a:pPr/>
              <a:t>2016-10-04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2016-10-04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Łącznik prostoliniowy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oliniowy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a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2016-10-04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l-PL" sz="4800" b="0" i="0" dirty="0" smtClean="0">
                <a:latin typeface="Constantia"/>
                <a:ea typeface="+mj-ea"/>
                <a:cs typeface="+mj-cs"/>
              </a:rPr>
              <a:t>DOBÓR MASZYN I URZĄDZEŃ </a:t>
            </a:r>
            <a:br>
              <a:rPr lang="pl-PL" sz="4800" b="0" i="0" dirty="0" smtClean="0">
                <a:latin typeface="Constantia"/>
                <a:ea typeface="+mj-ea"/>
                <a:cs typeface="+mj-cs"/>
              </a:rPr>
            </a:br>
            <a:r>
              <a:rPr lang="pl-PL" sz="4800" b="0" i="0" dirty="0" smtClean="0">
                <a:latin typeface="Constantia"/>
                <a:ea typeface="+mj-ea"/>
                <a:cs typeface="+mj-cs"/>
              </a:rPr>
              <a:t>DO PROWADZENIA WYBRANYCH PROCESÓW TECHNOLOGICZNYCH</a:t>
            </a:r>
            <a:endParaRPr lang="pl-PL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4400" b="0" i="0" baseline="0" dirty="0" smtClean="0"/>
              <a:t>W</a:t>
            </a:r>
            <a:r>
              <a:rPr lang="pl-PL" sz="4400" b="0" i="0" dirty="0" smtClean="0"/>
              <a:t> PRZEMYŚLE DROBIARSKIM</a:t>
            </a:r>
            <a:endParaRPr lang="pl-PL" sz="4400" b="0" i="0" baseline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4293096"/>
            <a:ext cx="3456384" cy="23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332656"/>
            <a:ext cx="564941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20936"/>
          </a:xfrm>
        </p:spPr>
        <p:txBody>
          <a:bodyPr/>
          <a:lstStyle/>
          <a:p>
            <a:pPr algn="ctr"/>
            <a:r>
              <a:rPr lang="pl-PL" dirty="0" smtClean="0"/>
              <a:t>SCHEMAT UBOJU DROBIU</a:t>
            </a: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4798269" y="1803400"/>
            <a:ext cx="2592288" cy="404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ODBIÓR</a:t>
            </a:r>
            <a:endParaRPr lang="pl-PL" sz="2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798268" y="2816645"/>
            <a:ext cx="259228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OPARZANIE</a:t>
            </a:r>
            <a:endParaRPr lang="pl-PL" sz="24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4808774" y="3312024"/>
            <a:ext cx="2592288" cy="360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SKUBANIE</a:t>
            </a:r>
            <a:endParaRPr lang="pl-PL" sz="24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4813183" y="3783490"/>
            <a:ext cx="2592288" cy="337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PATROSZENIE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4808774" y="4258823"/>
            <a:ext cx="259228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SCHŁADZANIE</a:t>
            </a:r>
            <a:endParaRPr lang="pl-PL" sz="2400" dirty="0"/>
          </a:p>
        </p:txBody>
      </p:sp>
      <p:sp>
        <p:nvSpPr>
          <p:cNvPr id="9" name="Prostokąt zaokrąglony 8"/>
          <p:cNvSpPr/>
          <p:nvPr/>
        </p:nvSpPr>
        <p:spPr>
          <a:xfrm>
            <a:off x="4798269" y="4806251"/>
            <a:ext cx="2592288" cy="381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PAKOWANIE</a:t>
            </a:r>
            <a:endParaRPr lang="pl-PL" sz="2400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4798269" y="5343152"/>
            <a:ext cx="259228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ZAMRAŻANIE</a:t>
            </a:r>
            <a:endParaRPr lang="pl-PL" sz="2400" dirty="0"/>
          </a:p>
        </p:txBody>
      </p:sp>
      <p:sp>
        <p:nvSpPr>
          <p:cNvPr id="11" name="Elipsa 10"/>
          <p:cNvSpPr/>
          <p:nvPr/>
        </p:nvSpPr>
        <p:spPr>
          <a:xfrm>
            <a:off x="5312830" y="1064193"/>
            <a:ext cx="1584176" cy="53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DRÓB</a:t>
            </a:r>
            <a:endParaRPr lang="pl-PL" sz="2400" dirty="0"/>
          </a:p>
        </p:txBody>
      </p:sp>
      <p:sp>
        <p:nvSpPr>
          <p:cNvPr id="13" name="Trójkąt równoramienny 12"/>
          <p:cNvSpPr/>
          <p:nvPr/>
        </p:nvSpPr>
        <p:spPr>
          <a:xfrm>
            <a:off x="7678588" y="2996665"/>
            <a:ext cx="1541394" cy="716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PIERZE</a:t>
            </a:r>
            <a:endParaRPr lang="pl-PL" sz="1400" dirty="0"/>
          </a:p>
        </p:txBody>
      </p:sp>
      <p:sp>
        <p:nvSpPr>
          <p:cNvPr id="14" name="Trójkąt równoramienny 13"/>
          <p:cNvSpPr/>
          <p:nvPr/>
        </p:nvSpPr>
        <p:spPr>
          <a:xfrm>
            <a:off x="9596537" y="2996665"/>
            <a:ext cx="2042491" cy="11828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PODROBY</a:t>
            </a:r>
            <a:endParaRPr lang="pl-PL" sz="1400" dirty="0"/>
          </a:p>
        </p:txBody>
      </p:sp>
      <p:sp>
        <p:nvSpPr>
          <p:cNvPr id="15" name="Trójkąt równoramienny 14"/>
          <p:cNvSpPr/>
          <p:nvPr/>
        </p:nvSpPr>
        <p:spPr>
          <a:xfrm>
            <a:off x="7678588" y="4121411"/>
            <a:ext cx="2880320" cy="1066823"/>
          </a:xfrm>
          <a:prstGeom prst="triangle">
            <a:avLst>
              <a:gd name="adj" fmla="val 49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DRÓB OCHŁODZONY</a:t>
            </a:r>
            <a:endParaRPr lang="pl-PL" sz="1400" dirty="0"/>
          </a:p>
        </p:txBody>
      </p:sp>
      <p:sp>
        <p:nvSpPr>
          <p:cNvPr id="17" name="Prostokąt zaokrąglony 16"/>
          <p:cNvSpPr/>
          <p:nvPr/>
        </p:nvSpPr>
        <p:spPr>
          <a:xfrm>
            <a:off x="4808773" y="2337110"/>
            <a:ext cx="2581783" cy="337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UBÓJ</a:t>
            </a:r>
            <a:endParaRPr lang="pl-PL" sz="2400" dirty="0"/>
          </a:p>
        </p:txBody>
      </p:sp>
      <p:sp>
        <p:nvSpPr>
          <p:cNvPr id="18" name="Elipsa 17"/>
          <p:cNvSpPr/>
          <p:nvPr/>
        </p:nvSpPr>
        <p:spPr>
          <a:xfrm>
            <a:off x="4808773" y="5858110"/>
            <a:ext cx="2581783" cy="667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DRÓB MROŻONY</a:t>
            </a:r>
            <a:endParaRPr lang="pl-PL" sz="2400" dirty="0"/>
          </a:p>
        </p:txBody>
      </p:sp>
      <p:cxnSp>
        <p:nvCxnSpPr>
          <p:cNvPr id="20" name="Łącznik prosty ze strzałką 19"/>
          <p:cNvCxnSpPr/>
          <p:nvPr/>
        </p:nvCxnSpPr>
        <p:spPr>
          <a:xfrm>
            <a:off x="7401062" y="3429000"/>
            <a:ext cx="5655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7401062" y="3933056"/>
            <a:ext cx="23657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V="1">
            <a:off x="7401062" y="4941168"/>
            <a:ext cx="565558" cy="720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Symbol zastępczy zawartości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73149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20936"/>
          </a:xfrm>
        </p:spPr>
        <p:txBody>
          <a:bodyPr/>
          <a:lstStyle/>
          <a:p>
            <a:pPr algn="ctr"/>
            <a:r>
              <a:rPr lang="pl-PL" dirty="0" smtClean="0"/>
              <a:t>PRZETWÓRSTWO MIĘSA DROBIOWEGO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Prostokąt zaokrąglony 1"/>
          <p:cNvSpPr/>
          <p:nvPr/>
        </p:nvSpPr>
        <p:spPr>
          <a:xfrm>
            <a:off x="4006180" y="1166168"/>
            <a:ext cx="4176464" cy="462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PRZETWORY DROBIOWE</a:t>
            </a:r>
            <a:endParaRPr lang="pl-PL" sz="24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549796" y="2050008"/>
            <a:ext cx="2016222" cy="1769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KONSERWY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Mięsne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Podrobowe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Mięsno warzywne</a:t>
            </a:r>
            <a:endParaRPr lang="pl-PL" sz="2000" dirty="0"/>
          </a:p>
        </p:txBody>
      </p:sp>
      <p:sp>
        <p:nvSpPr>
          <p:cNvPr id="4" name="Prostokąt zaokrąglony 3"/>
          <p:cNvSpPr/>
          <p:nvPr/>
        </p:nvSpPr>
        <p:spPr>
          <a:xfrm>
            <a:off x="1218883" y="4653136"/>
            <a:ext cx="221123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PRZETWORY MROŻONE</a:t>
            </a:r>
            <a:endParaRPr lang="pl-PL" sz="2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006180" y="4653136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IZOLATORY BIAŁKOWE</a:t>
            </a:r>
            <a:endParaRPr lang="pl-PL" sz="24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5071770" y="1984321"/>
            <a:ext cx="2030753" cy="1835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WĘDLINY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Wędliny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Kiełbasy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Wędliny podrobowe</a:t>
            </a:r>
            <a:endParaRPr lang="pl-PL" sz="2000" dirty="0"/>
          </a:p>
        </p:txBody>
      </p:sp>
      <p:sp>
        <p:nvSpPr>
          <p:cNvPr id="9" name="Prostokąt zaokrąglony 8"/>
          <p:cNvSpPr/>
          <p:nvPr/>
        </p:nvSpPr>
        <p:spPr>
          <a:xfrm>
            <a:off x="7404812" y="4653136"/>
            <a:ext cx="259978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KONCENTRATY</a:t>
            </a:r>
            <a:endParaRPr lang="pl-PL" sz="2400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9087227" y="1916832"/>
            <a:ext cx="2551803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PRZETWORY CHŁODZONE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Panierowane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Smażone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Pieczone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Dania obiadowe</a:t>
            </a:r>
            <a:endParaRPr lang="pl-PL" sz="2000" dirty="0"/>
          </a:p>
        </p:txBody>
      </p:sp>
      <p:cxnSp>
        <p:nvCxnSpPr>
          <p:cNvPr id="12" name="Łącznik prosty ze strzałką 11"/>
          <p:cNvCxnSpPr>
            <a:stCxn id="2" idx="2"/>
          </p:cNvCxnSpPr>
          <p:nvPr/>
        </p:nvCxnSpPr>
        <p:spPr>
          <a:xfrm flipH="1">
            <a:off x="1773932" y="1628800"/>
            <a:ext cx="4320480" cy="3555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stCxn id="2" idx="2"/>
            <a:endCxn id="6" idx="0"/>
          </p:cNvCxnSpPr>
          <p:nvPr/>
        </p:nvCxnSpPr>
        <p:spPr>
          <a:xfrm flipH="1">
            <a:off x="6087147" y="1628800"/>
            <a:ext cx="7265" cy="3555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2" idx="2"/>
          </p:cNvCxnSpPr>
          <p:nvPr/>
        </p:nvCxnSpPr>
        <p:spPr>
          <a:xfrm>
            <a:off x="6094412" y="1628800"/>
            <a:ext cx="4104456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2" idx="2"/>
          </p:cNvCxnSpPr>
          <p:nvPr/>
        </p:nvCxnSpPr>
        <p:spPr>
          <a:xfrm>
            <a:off x="6094412" y="1628800"/>
            <a:ext cx="2808312" cy="30243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2" idx="2"/>
          </p:cNvCxnSpPr>
          <p:nvPr/>
        </p:nvCxnSpPr>
        <p:spPr>
          <a:xfrm flipH="1">
            <a:off x="1989956" y="1628800"/>
            <a:ext cx="4104456" cy="30243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>
            <a:stCxn id="2" idx="2"/>
          </p:cNvCxnSpPr>
          <p:nvPr/>
        </p:nvCxnSpPr>
        <p:spPr>
          <a:xfrm flipH="1">
            <a:off x="5071770" y="1628800"/>
            <a:ext cx="1022642" cy="30243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ASORTYMENTY MIĘSA DROBIOWEGO</a:t>
            </a:r>
            <a:br>
              <a:rPr lang="pl-PL" dirty="0" smtClean="0"/>
            </a:br>
            <a:r>
              <a:rPr lang="pl-PL" dirty="0" smtClean="0"/>
              <a:t> W ELEMENTACH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Połówka tuszki</a:t>
            </a:r>
          </a:p>
          <a:p>
            <a:r>
              <a:rPr lang="pl-PL" dirty="0" smtClean="0"/>
              <a:t>Ćwiartka tuszki przednia i tylna</a:t>
            </a:r>
          </a:p>
          <a:p>
            <a:r>
              <a:rPr lang="pl-PL" dirty="0" smtClean="0"/>
              <a:t>Pierś z kością, bez kości, filet</a:t>
            </a:r>
          </a:p>
          <a:p>
            <a:r>
              <a:rPr lang="pl-PL" dirty="0" smtClean="0"/>
              <a:t>Uda, podudzia</a:t>
            </a:r>
          </a:p>
          <a:p>
            <a:r>
              <a:rPr lang="pl-PL" dirty="0" smtClean="0"/>
              <a:t>Skrzydła</a:t>
            </a:r>
          </a:p>
          <a:p>
            <a:r>
              <a:rPr lang="pl-PL" dirty="0" smtClean="0"/>
              <a:t>Szyja</a:t>
            </a:r>
          </a:p>
          <a:p>
            <a:r>
              <a:rPr lang="pl-PL" dirty="0" smtClean="0"/>
              <a:t>Część grzbietowa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1988840"/>
            <a:ext cx="37623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404664"/>
            <a:ext cx="842493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1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404664"/>
            <a:ext cx="6858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620688"/>
            <a:ext cx="870654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PRZECHOWYWANIE MIĘSA DROBIOWEGO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Mięso drobiowe w elementach powinno być schłodzone i przechowywane:</a:t>
            </a:r>
          </a:p>
          <a:p>
            <a:pPr lvl="1"/>
            <a:r>
              <a:rPr lang="pl-PL" dirty="0" smtClean="0"/>
              <a:t>w temperaturze od -1°C do +2°C </a:t>
            </a:r>
          </a:p>
          <a:p>
            <a:pPr lvl="1"/>
            <a:r>
              <a:rPr lang="pl-PL" dirty="0" smtClean="0"/>
              <a:t>nie dłużej niż 48 godzin od daty produkcji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2996952"/>
            <a:ext cx="7936508" cy="3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PAKOWANIE MIĘSA DROBIOWEGO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Pakowanie na tackach owiniętych folią</a:t>
            </a:r>
          </a:p>
          <a:p>
            <a:r>
              <a:rPr lang="pl-PL" dirty="0" smtClean="0"/>
              <a:t>Pakowanie próżniowe</a:t>
            </a:r>
          </a:p>
          <a:p>
            <a:r>
              <a:rPr lang="pl-PL" dirty="0" smtClean="0"/>
              <a:t>Pakowanie w atmosferze modyfikowanej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22" y="3937000"/>
            <a:ext cx="5400600" cy="24582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3617864"/>
            <a:ext cx="4372585" cy="28893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138" y="1599911"/>
            <a:ext cx="3810868" cy="25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332656"/>
            <a:ext cx="685800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836712"/>
            <a:ext cx="950505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KLASYFIKACJA JAKOŚCIOWA TUSZEK DROBIOWYCH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 obrębie Unii Europejskiej, dla tuszek drobiowych i elementów tuszek drobiowych ustalone zostały, w zależności od: umięśnienia, udziału tkanki tłuszczowej oraz obecności uszkodzeń i stłuczeń, następujące klasy jakości handlowej:</a:t>
            </a:r>
          </a:p>
          <a:p>
            <a:r>
              <a:rPr lang="pl-PL" dirty="0"/>
              <a:t>Klasa A,</a:t>
            </a:r>
          </a:p>
          <a:p>
            <a:r>
              <a:rPr lang="pl-PL" dirty="0"/>
              <a:t>Klasa B.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3429000"/>
            <a:ext cx="578900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KLASYFIKACJA JAKOŚCIOWA TUSZEK DROBIOWYCH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Do klasy A zalicza się tuszki drobiowe i elementy tuszek drobiowych, które:</a:t>
            </a:r>
          </a:p>
          <a:p>
            <a:pPr lvl="1" algn="just"/>
            <a:r>
              <a:rPr lang="pl-PL" dirty="0"/>
              <a:t>posiadają pełne umięśnienie, pierś dobrze rozwiniętą, szeroką, długą i umięśnioną, nogi umięśnione, przy czym:</a:t>
            </a:r>
          </a:p>
          <a:p>
            <a:pPr lvl="1" algn="just"/>
            <a:r>
              <a:rPr lang="pl-PL" dirty="0"/>
              <a:t>w przypadku kurcząt, młodych kaczek tuczonych oraz indyków: pierś, grzbiet i nogi powinny być pokryte cienką, równomierną warstwą tłuszczu,</a:t>
            </a:r>
          </a:p>
          <a:p>
            <a:pPr lvl="1" algn="just"/>
            <a:r>
              <a:rPr lang="pl-PL" dirty="0"/>
              <a:t>w przypadku kur rosołowych, kaczek dorosłych, młodych gęsi tuczonych: dopuszcza się grubszą warstwę tłuszczu,</a:t>
            </a:r>
          </a:p>
          <a:p>
            <a:pPr lvl="1" algn="just"/>
            <a:r>
              <a:rPr lang="pl-PL" dirty="0"/>
              <a:t>w przypadku gęsi dorosłych: równomiernie rozmieszczona, średnio gruba lub gruba warstwa tłuszczowa powinna całkowicie okrywać korpus</a:t>
            </a:r>
          </a:p>
        </p:txBody>
      </p:sp>
    </p:spTree>
    <p:extLst>
      <p:ext uri="{BB962C8B-B14F-4D97-AF65-F5344CB8AC3E}">
        <p14:creationId xmlns:p14="http://schemas.microsoft.com/office/powerpoint/2010/main" val="29438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KLASYFIKACJA JAKOŚCIOWA TUSZEK DROBIOWYCH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2. charakteryzują </a:t>
            </a:r>
            <a:r>
              <a:rPr lang="pl-PL" dirty="0"/>
              <a:t>się brakiem uszkodzeń, stłuczeń i przebarwień, przy czym dopuszcza się:</a:t>
            </a:r>
          </a:p>
          <a:p>
            <a:pPr lvl="1"/>
            <a:r>
              <a:rPr lang="pl-PL" dirty="0"/>
              <a:t>lekkie uszkodzenia, stłuczenia i przebarwienia, jeżeli są niewielkie i nie znajdują się na piersi lub nogach,</a:t>
            </a:r>
          </a:p>
          <a:p>
            <a:pPr lvl="1"/>
            <a:r>
              <a:rPr lang="pl-PL" dirty="0"/>
              <a:t>brak końcówek skrzydeł,</a:t>
            </a:r>
          </a:p>
          <a:p>
            <a:pPr lvl="1"/>
            <a:r>
              <a:rPr lang="pl-PL" dirty="0"/>
              <a:t>lekkie zaczerwienienie końcówek skrzydeł i torebki stawowej;</a:t>
            </a:r>
          </a:p>
          <a:p>
            <a:endParaRPr lang="pl-PL" dirty="0" smtClean="0"/>
          </a:p>
          <a:p>
            <a:r>
              <a:rPr lang="pl-PL" dirty="0"/>
              <a:t>Do klasy B zalicza się tuszki drobiowe i elementy tuszek drobiowych, które nie spełniają wymagań określonych w ust. 2.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8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1764" y="431800"/>
            <a:ext cx="11305256" cy="620936"/>
          </a:xfrm>
        </p:spPr>
        <p:txBody>
          <a:bodyPr/>
          <a:lstStyle/>
          <a:p>
            <a:pPr algn="ctr"/>
            <a:r>
              <a:rPr lang="pl-PL" dirty="0" smtClean="0"/>
              <a:t>WYMAGANIA SENSORYCZNE DLA MIĘSA DROBIOWEGO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972932"/>
              </p:ext>
            </p:extLst>
          </p:nvPr>
        </p:nvGraphicFramePr>
        <p:xfrm>
          <a:off x="549797" y="1196751"/>
          <a:ext cx="11017223" cy="53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429"/>
                <a:gridCol w="4984258"/>
                <a:gridCol w="4824536"/>
              </a:tblGrid>
              <a:tr h="426128"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CECHY</a:t>
                      </a:r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WYMAGANIA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26128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Mięso drobiowe w elementach z kością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Mięso drobiowe w elementach bez kości</a:t>
                      </a:r>
                      <a:endParaRPr lang="pl-PL" dirty="0"/>
                    </a:p>
                  </a:txBody>
                  <a:tcPr/>
                </a:tc>
              </a:tr>
              <a:tr h="1379993">
                <a:tc>
                  <a:txBody>
                    <a:bodyPr/>
                    <a:lstStyle/>
                    <a:p>
                      <a:r>
                        <a:rPr lang="pl-PL" b="1" dirty="0" smtClean="0"/>
                        <a:t>Wygląd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/>
                        <a:t>Elementy właściwie umięśnione; nie dopuszcza się mięśni i skóry nie związanych ze sobą; linie cięcia równe, gładkie; dopuszcza się niewielkie nacięcia skóry i mięśnie przy krawędziach cięcia; w sortymentach ze skrzydłami dopuszcza się brak ostatniego członu skrzydła; połówka oraz ćwiartka przednia mogą być z szyja lub bez szyi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/>
                        <a:t>Mięso piersiowe pozbawione skóry, kości i ścięgien; dopuszcza się niewielkie rozerwania i nacięcia mięśni powstałe podczas oddzielania od skóry i kośćca</a:t>
                      </a:r>
                      <a:endParaRPr lang="pl-PL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Barwa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/>
                        <a:t>Charakterystyczna; naturalna dla skóry i mięśni danego gatunku drobiu; nie dopuszcza się krwawych wylewów w mięśniach piersi i nóg; dopuszcza się przyciemnienie naturalnej barwy elementów mrożonych; dopuszcza się lekkie zaczerwienienie ostatniego członu skrzydła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/>
                        <a:t>Naturalna, charakterystyczna dla mięśni piersiowych danego gatunku drobiu; nie dopuszcza się wylewów krwawych w mięśniach; dopuszcza się przyciemnienie naturalnej powierzchni mięśni</a:t>
                      </a:r>
                      <a:r>
                        <a:rPr lang="pl-PL" baseline="0" dirty="0" smtClean="0"/>
                        <a:t> elementów mrożonych</a:t>
                      </a:r>
                      <a:endParaRPr lang="pl-PL" dirty="0"/>
                    </a:p>
                  </a:txBody>
                  <a:tcPr/>
                </a:tc>
              </a:tr>
              <a:tr h="42612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Zapach</a:t>
                      </a:r>
                      <a:endParaRPr lang="pl-PL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pl-PL" dirty="0" smtClean="0"/>
                        <a:t>Naturalny, charakterystyczny dla mięsa danego gatunku drobiu, niedopuszczalny zapach obcy, zapach świadczący o procesach rozkładu mięsa przez drobnoustroje oraz zapach zjełczałego tłuszczu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UBOCZNE ARTYKUŁY UBOJU DROBIU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Krew</a:t>
            </a:r>
          </a:p>
          <a:p>
            <a:r>
              <a:rPr lang="pl-PL" dirty="0" smtClean="0"/>
              <a:t>Pierze</a:t>
            </a:r>
          </a:p>
          <a:p>
            <a:r>
              <a:rPr lang="pl-PL" dirty="0" smtClean="0"/>
              <a:t>Odpady – wola, przełyki, tchawice, jelita, głowy, płuca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50" y="2780928"/>
            <a:ext cx="6943725" cy="41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SKŁAD </a:t>
            </a:r>
            <a:r>
              <a:rPr lang="pl-PL" dirty="0" smtClean="0"/>
              <a:t>CHEMICZNY MIĘSA DROBIOWEGO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772816"/>
            <a:ext cx="9412033" cy="4608511"/>
          </a:xfrm>
        </p:spPr>
      </p:pic>
    </p:spTree>
    <p:extLst>
      <p:ext uri="{BB962C8B-B14F-4D97-AF65-F5344CB8AC3E}">
        <p14:creationId xmlns:p14="http://schemas.microsoft.com/office/powerpoint/2010/main" val="18398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MASZYNY I URZĄDZENIA W PRZEMYŚLE DROBIARSKIM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844824"/>
            <a:ext cx="3365299" cy="42672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2636912"/>
            <a:ext cx="4489276" cy="31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MASZYNY I URZĄDZENIA W PRZEMYŚLE DROBIARSKIM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Zamrażarka tunelowa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15" y="2564904"/>
            <a:ext cx="5782196" cy="33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MASZYNY I </a:t>
            </a:r>
            <a:r>
              <a:rPr lang="pl-PL" dirty="0" smtClean="0"/>
              <a:t>URZĄDZENIA </a:t>
            </a:r>
            <a:r>
              <a:rPr lang="pl-PL" dirty="0"/>
              <a:t>W PRZEMYŚLE DROBIARSKIM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Dzielarka drobiu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6" y="2208204"/>
            <a:ext cx="734380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MASZYNY I URZĄDZENIA W PRZEMYŚLE DROBIARSKIM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Przenośnik napędzany łańcuchowy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2554802"/>
            <a:ext cx="457200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692696"/>
            <a:ext cx="91450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MASZYNY I URZĄDZENIA W PRZEMYŚLE DROBIARSKIM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Linia do filetowania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1811391"/>
            <a:ext cx="7020272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MASZYNY I URZĄDZENIA W PRZEMYŚLE DROBIARSKIM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Stół do patroszenia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2420888"/>
            <a:ext cx="4572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7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MASZYNY I URZĄDZENIA W PRZEMYŚLE DROBIARSKIM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Schładzalnik ślimakowy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2405906"/>
            <a:ext cx="6165304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MASZYNY I URZĄDZENIA W PRZEMYŚLE DROBIARSKIM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skubarka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48" y="1809611"/>
            <a:ext cx="759633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MASZYNY I URZĄDZENIA W PRZEMYŚLE DROBIARSKIM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Czyszczarka łap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2155552"/>
            <a:ext cx="7035771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MASZYNY I URZĄDZENIA W PRZEMYŚLE DROBIARSKIM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Separator pierza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1768626"/>
            <a:ext cx="6400800" cy="47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5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62" y="1970087"/>
            <a:ext cx="5905500" cy="3933825"/>
          </a:xfrm>
        </p:spPr>
      </p:pic>
    </p:spTree>
    <p:extLst>
      <p:ext uri="{BB962C8B-B14F-4D97-AF65-F5344CB8AC3E}">
        <p14:creationId xmlns:p14="http://schemas.microsoft.com/office/powerpoint/2010/main" val="29446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62" y="1970087"/>
            <a:ext cx="5905500" cy="3933825"/>
          </a:xfrm>
        </p:spPr>
      </p:pic>
    </p:spTree>
    <p:extLst>
      <p:ext uri="{BB962C8B-B14F-4D97-AF65-F5344CB8AC3E}">
        <p14:creationId xmlns:p14="http://schemas.microsoft.com/office/powerpoint/2010/main" val="32129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62" y="1462087"/>
            <a:ext cx="5905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62" y="1462087"/>
            <a:ext cx="5905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PRODUKCJA MIĘSA DROBIOWEGO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77" y="1700808"/>
            <a:ext cx="7848872" cy="4608512"/>
          </a:xfrm>
        </p:spPr>
      </p:pic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1340768"/>
            <a:ext cx="2857500" cy="427672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1607467"/>
            <a:ext cx="2857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9" y="511069"/>
            <a:ext cx="11377264" cy="58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548680"/>
            <a:ext cx="756084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7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62" y="164306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43" y="476672"/>
            <a:ext cx="965993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SPOŻYCIE MIĘSA DROBIOWEGO</a:t>
            </a:r>
            <a:endParaRPr lang="pl-PL" dirty="0"/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772816"/>
            <a:ext cx="10585176" cy="4464496"/>
          </a:xfrm>
        </p:spPr>
      </p:pic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SPOŻYCIE MIĘSA DROBIOWEGO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68" y="1988840"/>
            <a:ext cx="811588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21" y="620688"/>
            <a:ext cx="1031278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DRÓB RZEŹNY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Pod pojęciem mięso drobiowe rozumie się mięso otrzymane z udomowionych gatunków drobiu tj. kur, indyków, kaczek, gęsi.</a:t>
            </a:r>
          </a:p>
          <a:p>
            <a:pPr algn="just"/>
            <a:r>
              <a:rPr lang="pl-PL" dirty="0" smtClean="0"/>
              <a:t>Podział drobiu hodowlanego:</a:t>
            </a:r>
          </a:p>
          <a:p>
            <a:pPr lvl="1"/>
            <a:r>
              <a:rPr lang="pl-PL" dirty="0"/>
              <a:t>g</a:t>
            </a:r>
            <a:r>
              <a:rPr lang="pl-PL" dirty="0" smtClean="0"/>
              <a:t>rzebiący: kurczęta, kury, indyki</a:t>
            </a:r>
          </a:p>
          <a:p>
            <a:pPr lvl="1"/>
            <a:r>
              <a:rPr lang="pl-PL" dirty="0"/>
              <a:t>w</a:t>
            </a:r>
            <a:r>
              <a:rPr lang="pl-PL" dirty="0" smtClean="0"/>
              <a:t>odny: gęsi, kaczki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1" y="3351529"/>
            <a:ext cx="1635171" cy="187766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3222624"/>
            <a:ext cx="2448272" cy="200657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4060798"/>
            <a:ext cx="3429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7BFEAF-CF65-416F-B749-30A2CD6E4C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klasycznej książki (panoramiczna)</Template>
  <TotalTime>0</TotalTime>
  <Words>675</Words>
  <Application>Microsoft Office PowerPoint</Application>
  <PresentationFormat>Niestandardowy</PresentationFormat>
  <Paragraphs>112</Paragraphs>
  <Slides>43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6" baseType="lpstr">
      <vt:lpstr>Arial</vt:lpstr>
      <vt:lpstr>Constantia</vt:lpstr>
      <vt:lpstr>BooksClassic_16x9</vt:lpstr>
      <vt:lpstr>DOBÓR MASZYN I URZĄDZEŃ  DO PROWADZENIA WYBRANYCH PROCESÓW TECHNOLOGICZNYCH</vt:lpstr>
      <vt:lpstr>Prezentacja programu PowerPoint</vt:lpstr>
      <vt:lpstr>Prezentacja programu PowerPoint</vt:lpstr>
      <vt:lpstr>PRODUKCJA MIĘSA DROBIOWEGO</vt:lpstr>
      <vt:lpstr>Prezentacja programu PowerPoint</vt:lpstr>
      <vt:lpstr>SPOŻYCIE MIĘSA DROBIOWEGO</vt:lpstr>
      <vt:lpstr>SPOŻYCIE MIĘSA DROBIOWEGO</vt:lpstr>
      <vt:lpstr>Prezentacja programu PowerPoint</vt:lpstr>
      <vt:lpstr>DRÓB RZEŹNY</vt:lpstr>
      <vt:lpstr>Prezentacja programu PowerPoint</vt:lpstr>
      <vt:lpstr>SCHEMAT UBOJU DROBIU</vt:lpstr>
      <vt:lpstr>PRZETWÓRSTWO MIĘSA DROBIOWEGO</vt:lpstr>
      <vt:lpstr>ASORTYMENTY MIĘSA DROBIOWEGO  W ELEMENTACH</vt:lpstr>
      <vt:lpstr>Prezentacja programu PowerPoint</vt:lpstr>
      <vt:lpstr>Prezentacja programu PowerPoint</vt:lpstr>
      <vt:lpstr>Prezentacja programu PowerPoint</vt:lpstr>
      <vt:lpstr>PRZECHOWYWANIE MIĘSA DROBIOWEGO</vt:lpstr>
      <vt:lpstr>PAKOWANIE MIĘSA DROBIOWEGO</vt:lpstr>
      <vt:lpstr>Prezentacja programu PowerPoint</vt:lpstr>
      <vt:lpstr>KLASYFIKACJA JAKOŚCIOWA TUSZEK DROBIOWYCH</vt:lpstr>
      <vt:lpstr>KLASYFIKACJA JAKOŚCIOWA TUSZEK DROBIOWYCH</vt:lpstr>
      <vt:lpstr>KLASYFIKACJA JAKOŚCIOWA TUSZEK DROBIOWYCH</vt:lpstr>
      <vt:lpstr>WYMAGANIA SENSORYCZNE DLA MIĘSA DROBIOWEGO</vt:lpstr>
      <vt:lpstr>UBOCZNE ARTYKUŁY UBOJU DROBIU</vt:lpstr>
      <vt:lpstr>SKŁAD CHEMICZNY MIĘSA DROBIOWEGO</vt:lpstr>
      <vt:lpstr>MASZYNY I URZĄDZENIA W PRZEMYŚLE DROBIARSKIM</vt:lpstr>
      <vt:lpstr>MASZYNY I URZĄDZENIA W PRZEMYŚLE DROBIARSKIM</vt:lpstr>
      <vt:lpstr>MASZYNY I URZĄDZENIA W PRZEMYŚLE DROBIARSKIM</vt:lpstr>
      <vt:lpstr>MASZYNY I URZĄDZENIA W PRZEMYŚLE DROBIARSKIM</vt:lpstr>
      <vt:lpstr>MASZYNY I URZĄDZENIA W PRZEMYŚLE DROBIARSKIM</vt:lpstr>
      <vt:lpstr>MASZYNY I URZĄDZENIA W PRZEMYŚLE DROBIARSKIM</vt:lpstr>
      <vt:lpstr>MASZYNY I URZĄDZENIA W PRZEMYŚLE DROBIARSKIM</vt:lpstr>
      <vt:lpstr>MASZYNY I URZĄDZENIA W PRZEMYŚLE DROBIARSKIM</vt:lpstr>
      <vt:lpstr>MASZYNY I URZĄDZENIA W PRZEMYŚLE DROBIARSKIM</vt:lpstr>
      <vt:lpstr>MASZYNY I URZĄDZENIA W PRZEMYŚLE DROBIARSKIM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2016-09-30T19:12:34Z</dcterms:created>
  <dcterms:modified xsi:type="dcterms:W3CDTF">2016-10-04T18:32:05Z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