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</p:sldMasterIdLst>
  <p:sldIdLst>
    <p:sldId id="257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30E303-5183-443C-A833-CC10EDFE5CAA}" type="datetimeFigureOut">
              <a:rPr lang="pl-PL" smtClean="0">
                <a:solidFill>
                  <a:srgbClr val="CCD1B9"/>
                </a:solidFill>
              </a:rPr>
              <a:pPr/>
              <a:t>26.04.2020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D63FC0-F9C7-4EE6-8511-5B18C902EC4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l-PL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13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29195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30E303-5183-443C-A833-CC10EDFE5CAA}" type="datetimeFigureOut">
              <a:rPr lang="pl-PL" smtClean="0">
                <a:solidFill>
                  <a:srgbClr val="CCD1B9"/>
                </a:solidFill>
              </a:rPr>
              <a:pPr/>
              <a:t>26.04.2020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D63FC0-F9C7-4EE6-8511-5B18C902EC4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l-PL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64205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6254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0E303-5183-443C-A833-CC10EDFE5CAA}" type="datetimeFigureOut">
              <a:rPr lang="pl-PL" smtClean="0"/>
              <a:pPr/>
              <a:t>26.04.2020</a:t>
            </a:fld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2079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9102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4003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3535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06432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D63FC0-F9C7-4EE6-8511-5B18C902EC4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810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CCD1B9"/>
                </a:solidFill>
              </a:rPr>
              <a:pPr/>
              <a:t>26.04.2020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24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81628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34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30E303-5183-443C-A833-CC10EDFE5CAA}" type="datetimeFigureOut">
              <a:rPr lang="pl-PL" smtClean="0">
                <a:solidFill>
                  <a:srgbClr val="CCD1B9"/>
                </a:solidFill>
              </a:rPr>
              <a:pPr/>
              <a:t>26.04.2020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D63FC0-F9C7-4EE6-8511-5B18C902EC4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l-PL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179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67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0E303-5183-443C-A833-CC10EDFE5CAA}" type="datetimeFigureOut">
              <a:rPr lang="pl-PL" smtClean="0"/>
              <a:pPr/>
              <a:t>26.04.2020</a:t>
            </a:fld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81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2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47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11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432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D63FC0-F9C7-4EE6-8511-5B18C902EC4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2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45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CCD1B9"/>
                </a:solidFill>
              </a:rPr>
              <a:pPr/>
              <a:t>26.04.2020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19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4328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2112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30E303-5183-443C-A833-CC10EDFE5CAA}" type="datetimeFigureOut">
              <a:rPr lang="pl-PL" smtClean="0">
                <a:solidFill>
                  <a:srgbClr val="CCD1B9"/>
                </a:solidFill>
              </a:rPr>
              <a:pPr/>
              <a:t>26.04.2020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D63FC0-F9C7-4EE6-8511-5B18C902EC4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l-PL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7295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223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0E303-5183-443C-A833-CC10EDFE5CAA}" type="datetimeFigureOut">
              <a:rPr lang="pl-PL" smtClean="0"/>
              <a:pPr/>
              <a:t>26.04.2020</a:t>
            </a:fld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6066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834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878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466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47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0E303-5183-443C-A833-CC10EDFE5CAA}" type="datetimeFigureOut">
              <a:rPr lang="pl-PL" smtClean="0"/>
              <a:pPr/>
              <a:t>26.04.2020</a:t>
            </a:fld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3783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D63FC0-F9C7-4EE6-8511-5B18C902EC4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989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CCD1B9"/>
                </a:solidFill>
              </a:rPr>
              <a:pPr/>
              <a:t>26.04.2020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03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9377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4391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30E303-5183-443C-A833-CC10EDFE5CAA}" type="datetimeFigureOut">
              <a:rPr lang="pl-PL" smtClean="0">
                <a:solidFill>
                  <a:srgbClr val="CCD1B9"/>
                </a:solidFill>
              </a:rPr>
              <a:pPr/>
              <a:t>26.04.2020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D63FC0-F9C7-4EE6-8511-5B18C902EC4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l-PL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609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729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0E303-5183-443C-A833-CC10EDFE5CAA}" type="datetimeFigureOut">
              <a:rPr lang="pl-PL" smtClean="0"/>
              <a:pPr/>
              <a:t>26.04.2020</a:t>
            </a:fld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9293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981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951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1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029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7956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D63FC0-F9C7-4EE6-8511-5B18C902EC4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638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CCD1B9"/>
                </a:solidFill>
              </a:rPr>
              <a:pPr/>
              <a:t>26.04.2020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6686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8424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8446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30E303-5183-443C-A833-CC10EDFE5CAA}" type="datetimeFigureOut">
              <a:rPr lang="pl-PL" smtClean="0">
                <a:solidFill>
                  <a:srgbClr val="CCD1B9"/>
                </a:solidFill>
              </a:rPr>
              <a:pPr/>
              <a:t>26.04.2020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D63FC0-F9C7-4EE6-8511-5B18C902EC4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l-PL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7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026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0E303-5183-443C-A833-CC10EDFE5CAA}" type="datetimeFigureOut">
              <a:rPr lang="pl-PL" smtClean="0"/>
              <a:pPr/>
              <a:t>26.04.2020</a:t>
            </a:fld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53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6848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6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489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018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53834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D63FC0-F9C7-4EE6-8511-5B18C902EC4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415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CCD1B9"/>
                </a:solidFill>
              </a:rPr>
              <a:pPr/>
              <a:t>26.04.2020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05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2663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96318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30E303-5183-443C-A833-CC10EDFE5CAA}" type="datetimeFigureOut">
              <a:rPr lang="pl-PL" smtClean="0">
                <a:solidFill>
                  <a:srgbClr val="CCD1B9"/>
                </a:solidFill>
              </a:rPr>
              <a:pPr/>
              <a:t>26.04.2020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D63FC0-F9C7-4EE6-8511-5B18C902EC4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l-PL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95738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32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0E303-5183-443C-A833-CC10EDFE5CAA}" type="datetimeFigureOut">
              <a:rPr lang="pl-PL" smtClean="0"/>
              <a:pPr/>
              <a:t>26.04.2020</a:t>
            </a:fld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35320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9450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3488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9717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06112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D63FC0-F9C7-4EE6-8511-5B18C902EC4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437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CCD1B9"/>
                </a:solidFill>
              </a:rPr>
              <a:pPr/>
              <a:t>26.04.2020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06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61758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98883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30E303-5183-443C-A833-CC10EDFE5CAA}" type="datetimeFigureOut">
              <a:rPr lang="pl-PL" smtClean="0">
                <a:solidFill>
                  <a:srgbClr val="CCD1B9"/>
                </a:solidFill>
              </a:rPr>
              <a:pPr/>
              <a:t>26.04.2020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D63FC0-F9C7-4EE6-8511-5B18C902EC4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l-PL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52861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1762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0E303-5183-443C-A833-CC10EDFE5CAA}" type="datetimeFigureOut">
              <a:rPr lang="pl-PL" smtClean="0"/>
              <a:pPr/>
              <a:t>26.04.2020</a:t>
            </a:fld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2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6861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3470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1877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1920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8903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D63FC0-F9C7-4EE6-8511-5B18C902EC4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16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CCD1B9"/>
                </a:solidFill>
              </a:rPr>
              <a:pPr/>
              <a:t>26.04.2020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527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38661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42737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30E303-5183-443C-A833-CC10EDFE5CAA}" type="datetimeFigureOut">
              <a:rPr lang="pl-PL" smtClean="0">
                <a:solidFill>
                  <a:srgbClr val="CCD1B9"/>
                </a:solidFill>
              </a:rPr>
              <a:pPr/>
              <a:t>26.04.2020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D63FC0-F9C7-4EE6-8511-5B18C902EC4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l-PL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67892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6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D63FC0-F9C7-4EE6-8511-5B18C902EC4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441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0E303-5183-443C-A833-CC10EDFE5CAA}" type="datetimeFigureOut">
              <a:rPr lang="pl-PL" smtClean="0"/>
              <a:pPr/>
              <a:t>26.04.2020</a:t>
            </a:fld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71177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8698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8215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3942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19694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D63FC0-F9C7-4EE6-8511-5B18C902EC4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7712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CCD1B9"/>
                </a:solidFill>
              </a:rPr>
              <a:pPr/>
              <a:t>26.04.2020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06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83586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6578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30E303-5183-443C-A833-CC10EDFE5CAA}" type="datetimeFigureOut">
              <a:rPr lang="pl-PL" smtClean="0">
                <a:solidFill>
                  <a:srgbClr val="CCD1B9"/>
                </a:solidFill>
              </a:rPr>
              <a:pPr/>
              <a:t>26.04.2020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D63FC0-F9C7-4EE6-8511-5B18C902EC4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l-PL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70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CCD1B9"/>
                </a:solidFill>
              </a:rPr>
              <a:pPr/>
              <a:t>26.04.2020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4837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1569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30E303-5183-443C-A833-CC10EDFE5CAA}" type="datetimeFigureOut">
              <a:rPr lang="pl-PL" smtClean="0"/>
              <a:pPr/>
              <a:t>26.04.2020</a:t>
            </a:fld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0812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873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3030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2236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26129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D63FC0-F9C7-4EE6-8511-5B18C902EC4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4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CCD1B9"/>
                </a:solidFill>
              </a:rPr>
              <a:pPr/>
              <a:t>26.04.2020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839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93781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CCD1B9"/>
                </a:solidFill>
              </a:rPr>
              <a:pPr/>
              <a:t>‹#›</a:t>
            </a:fld>
            <a:endParaRPr lang="pl-PL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14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22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47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4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3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72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600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83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98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44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C30E303-5183-443C-A833-CC10EDFE5CAA}" type="datetimeFigureOut">
              <a:rPr lang="pl-PL" smtClean="0">
                <a:solidFill>
                  <a:srgbClr val="534949"/>
                </a:solidFill>
              </a:rPr>
              <a:pPr/>
              <a:t>26.04.2020</a:t>
            </a:fld>
            <a:endParaRPr lang="pl-PL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CD63FC0-F9C7-4EE6-8511-5B18C902EC40}" type="slidenum">
              <a:rPr lang="pl-PL" smtClean="0">
                <a:solidFill>
                  <a:srgbClr val="534949"/>
                </a:solidFill>
              </a:rPr>
              <a:pPr/>
              <a:t>‹#›</a:t>
            </a:fld>
            <a:endParaRPr lang="pl-PL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39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6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1475656" y="2852936"/>
            <a:ext cx="65902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800" b="1" dirty="0">
                <a:solidFill>
                  <a:prstClr val="black"/>
                </a:solidFill>
              </a:rPr>
              <a:t>Proces technologiczny</a:t>
            </a:r>
          </a:p>
        </p:txBody>
      </p:sp>
    </p:spTree>
    <p:extLst>
      <p:ext uri="{BB962C8B-B14F-4D97-AF65-F5344CB8AC3E}">
        <p14:creationId xmlns:p14="http://schemas.microsoft.com/office/powerpoint/2010/main" val="1002365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87624" y="332656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prstClr val="black"/>
                </a:solidFill>
              </a:rPr>
              <a:t>System </a:t>
            </a:r>
            <a:r>
              <a:rPr lang="pl-PL" sz="2400" b="1" dirty="0" err="1" smtClean="0">
                <a:solidFill>
                  <a:prstClr val="black"/>
                </a:solidFill>
              </a:rPr>
              <a:t>sous</a:t>
            </a:r>
            <a:r>
              <a:rPr lang="pl-PL" sz="2400" b="1" dirty="0" smtClean="0">
                <a:solidFill>
                  <a:prstClr val="black"/>
                </a:solidFill>
              </a:rPr>
              <a:t> -vide </a:t>
            </a:r>
            <a:r>
              <a:rPr lang="pl-PL" sz="2400" dirty="0" smtClean="0">
                <a:solidFill>
                  <a:prstClr val="black"/>
                </a:solidFill>
              </a:rPr>
              <a:t>-  do gotowania potraw w tej technologii niezbędne jest urządzenie do próżniowego pakowania oraz naczynie do gotowania w kąpieli wodnej lub parze i kontrolowanie temperatury gotowania.</a:t>
            </a:r>
          </a:p>
          <a:p>
            <a:r>
              <a:rPr lang="pl-PL" sz="2400" dirty="0" smtClean="0">
                <a:solidFill>
                  <a:prstClr val="black"/>
                </a:solidFill>
              </a:rPr>
              <a:t>Czas gotowania może wynosić nawet 48 godz. </a:t>
            </a:r>
            <a:endParaRPr lang="pl-PL" sz="2400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498" y="4395315"/>
            <a:ext cx="2721960" cy="2370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09120"/>
            <a:ext cx="2699806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348880"/>
            <a:ext cx="4320480" cy="2031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5109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331640" y="476672"/>
            <a:ext cx="734481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rgbClr val="FF0000"/>
                </a:solidFill>
              </a:rPr>
              <a:t>Proces technologiczny </a:t>
            </a:r>
            <a:r>
              <a:rPr lang="pl-PL" sz="3200" dirty="0">
                <a:solidFill>
                  <a:prstClr val="black"/>
                </a:solidFill>
              </a:rPr>
              <a:t>to czynności wykonywane bezpośrednio na surowcu , które prowadzą do przekształcenia surowców w gotowy produkt</a:t>
            </a:r>
            <a:r>
              <a:rPr lang="pl-PL" sz="2400" dirty="0">
                <a:solidFill>
                  <a:prstClr val="black"/>
                </a:solidFill>
              </a:rPr>
              <a:t>. </a:t>
            </a:r>
          </a:p>
          <a:p>
            <a:endParaRPr lang="pl-PL" sz="2400" dirty="0">
              <a:solidFill>
                <a:prstClr val="black"/>
              </a:solidFill>
            </a:endParaRPr>
          </a:p>
          <a:p>
            <a:r>
              <a:rPr lang="pl-PL" sz="2400" dirty="0">
                <a:solidFill>
                  <a:prstClr val="black"/>
                </a:solidFill>
              </a:rPr>
              <a:t>Etapy procesu technologicznego w  produkcji gastronomicznej :</a:t>
            </a:r>
          </a:p>
          <a:p>
            <a:endParaRPr lang="pl-PL" sz="2400" dirty="0">
              <a:solidFill>
                <a:prstClr val="black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pl-PL" sz="2400" dirty="0">
                <a:solidFill>
                  <a:prstClr val="black"/>
                </a:solidFill>
              </a:rPr>
              <a:t>Obróbkę brudną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pl-PL" sz="2400" dirty="0">
                <a:solidFill>
                  <a:prstClr val="black"/>
                </a:solidFill>
              </a:rPr>
              <a:t>Obróbkę czystą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pl-PL" sz="2400" dirty="0">
                <a:solidFill>
                  <a:prstClr val="black"/>
                </a:solidFill>
              </a:rPr>
              <a:t>Obróbkę cieplną </a:t>
            </a:r>
          </a:p>
          <a:p>
            <a:pPr algn="just"/>
            <a:endParaRPr lang="pl-P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772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420895" y="692010"/>
            <a:ext cx="66247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u="sng" dirty="0">
                <a:solidFill>
                  <a:prstClr val="black"/>
                </a:solidFill>
              </a:rPr>
              <a:t>Czynniki wpływające na przebieg procesu technologicznego:</a:t>
            </a:r>
          </a:p>
          <a:p>
            <a:endParaRPr lang="pl-PL" sz="2400" u="sng" dirty="0">
              <a:solidFill>
                <a:prstClr val="black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pl-PL" sz="2400" dirty="0">
                <a:solidFill>
                  <a:prstClr val="black"/>
                </a:solidFill>
              </a:rPr>
              <a:t>Przygotowanie stanowiska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400" dirty="0">
                <a:solidFill>
                  <a:prstClr val="black"/>
                </a:solidFill>
              </a:rPr>
              <a:t>Stosowanie nowoczesnych technologii i systemów produkcji potraw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400" dirty="0">
                <a:solidFill>
                  <a:prstClr val="black"/>
                </a:solidFill>
              </a:rPr>
              <a:t>Właściwe zaplanowanie produkcji w danym dniu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400" dirty="0">
                <a:solidFill>
                  <a:prstClr val="black"/>
                </a:solidFill>
              </a:rPr>
              <a:t>Jakość i stopień przetworzenia surowców przeznaczonych do produkcji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400" dirty="0">
                <a:solidFill>
                  <a:prstClr val="black"/>
                </a:solidFill>
              </a:rPr>
              <a:t>Ergonomiczne warunki pracy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2400" dirty="0">
                <a:solidFill>
                  <a:prstClr val="black"/>
                </a:solidFill>
              </a:rPr>
              <a:t>Wyposażenie stanowiska pracy w profesjonalny sprzęt</a:t>
            </a:r>
          </a:p>
          <a:p>
            <a:pPr marL="285750" indent="-285750">
              <a:buFont typeface="Wingdings" pitchFamily="2" charset="2"/>
              <a:buChar char="Ø"/>
            </a:pPr>
            <a:endParaRPr lang="pl-P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76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87624" y="332656"/>
            <a:ext cx="7128793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prstClr val="black"/>
                </a:solidFill>
              </a:rPr>
              <a:t>Centralnym miejscem realizacji procesu technologicznego jest dział produkcyjny , w skład którego wchodzą przygotowalnie, kuchnia ciepła, kuchnia zimna, zmywalnia naczyń kuchennych. </a:t>
            </a:r>
          </a:p>
          <a:p>
            <a:r>
              <a:rPr lang="pl-PL" sz="2400" dirty="0" smtClean="0">
                <a:solidFill>
                  <a:prstClr val="black"/>
                </a:solidFill>
              </a:rPr>
              <a:t>Wielkość i wyposażenie kuchni zależą od rodzaju i liczby oferowanych dań. </a:t>
            </a:r>
          </a:p>
          <a:p>
            <a:r>
              <a:rPr lang="pl-PL" sz="2400" dirty="0" smtClean="0">
                <a:solidFill>
                  <a:prstClr val="black"/>
                </a:solidFill>
              </a:rPr>
              <a:t>Przygotowanie kuchni do pracy musi być zakończone przed  rozpoczęciem pracy. </a:t>
            </a:r>
          </a:p>
          <a:p>
            <a:r>
              <a:rPr lang="pl-PL" sz="2400" b="1" dirty="0" smtClean="0">
                <a:solidFill>
                  <a:prstClr val="black"/>
                </a:solidFill>
              </a:rPr>
              <a:t>Zasada ,,</a:t>
            </a:r>
            <a:r>
              <a:rPr lang="pl-PL" sz="2400" b="1" dirty="0" err="1" smtClean="0">
                <a:solidFill>
                  <a:prstClr val="black"/>
                </a:solidFill>
              </a:rPr>
              <a:t>Mise</a:t>
            </a:r>
            <a:r>
              <a:rPr lang="pl-PL" sz="2400" b="1" dirty="0" smtClean="0">
                <a:solidFill>
                  <a:prstClr val="black"/>
                </a:solidFill>
              </a:rPr>
              <a:t> en place” </a:t>
            </a:r>
            <a:r>
              <a:rPr lang="pl-PL" sz="2400" dirty="0" smtClean="0">
                <a:solidFill>
                  <a:prstClr val="black"/>
                </a:solidFill>
              </a:rPr>
              <a:t>czyli ,,wszystko na miejscu” oznacza kuchnię gotową do pracy. </a:t>
            </a:r>
          </a:p>
          <a:p>
            <a:r>
              <a:rPr lang="pl-PL" sz="2400" dirty="0" smtClean="0">
                <a:solidFill>
                  <a:prstClr val="black"/>
                </a:solidFill>
              </a:rPr>
              <a:t>W celu usprawnienia pracy i zwiększenia wydajności konieczne jest zgromadzenie w jednym miejscu narzędzi, naczyń i surowców. </a:t>
            </a:r>
          </a:p>
          <a:p>
            <a:r>
              <a:rPr lang="pl-PL" sz="2400" dirty="0" smtClean="0">
                <a:solidFill>
                  <a:prstClr val="black"/>
                </a:solidFill>
              </a:rPr>
              <a:t>Elementem </a:t>
            </a:r>
            <a:r>
              <a:rPr lang="pl-PL" sz="2400" dirty="0" err="1" smtClean="0">
                <a:solidFill>
                  <a:prstClr val="black"/>
                </a:solidFill>
              </a:rPr>
              <a:t>mise</a:t>
            </a:r>
            <a:r>
              <a:rPr lang="pl-PL" sz="2400" dirty="0" smtClean="0">
                <a:solidFill>
                  <a:prstClr val="black"/>
                </a:solidFill>
              </a:rPr>
              <a:t> en place jest właściwe rozmieszczenie produktów i narzędzi na stanowisku pracy oraz sprzątnięcie go po jej zakończeniu.</a:t>
            </a: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209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8640"/>
            <a:ext cx="3462139" cy="2229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276872"/>
            <a:ext cx="4210395" cy="212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842" y="4391528"/>
            <a:ext cx="3686919" cy="2240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9864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33068" y="764704"/>
            <a:ext cx="77048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rgbClr val="FF0000"/>
                </a:solidFill>
              </a:rPr>
              <a:t>Stanowisko pracy </a:t>
            </a:r>
            <a:r>
              <a:rPr lang="pl-PL" sz="2400" dirty="0" smtClean="0">
                <a:solidFill>
                  <a:prstClr val="black"/>
                </a:solidFill>
              </a:rPr>
              <a:t>to przestrzeń w której pracownik lub zespół pracowników wykonuje swoje zadania. </a:t>
            </a:r>
          </a:p>
          <a:p>
            <a:endParaRPr lang="pl-PL" sz="2400" dirty="0" smtClean="0">
              <a:solidFill>
                <a:prstClr val="black"/>
              </a:solidFill>
            </a:endParaRPr>
          </a:p>
          <a:p>
            <a:r>
              <a:rPr lang="pl-PL" sz="2400" dirty="0" smtClean="0">
                <a:solidFill>
                  <a:prstClr val="black"/>
                </a:solidFill>
              </a:rPr>
              <a:t> Musi on mieć zapewnioną swobodę ruchów i przestrzeń komunikacyjną. </a:t>
            </a:r>
          </a:p>
          <a:p>
            <a:r>
              <a:rPr lang="pl-PL" sz="2400" dirty="0" smtClean="0">
                <a:solidFill>
                  <a:prstClr val="black"/>
                </a:solidFill>
              </a:rPr>
              <a:t>Tradycyjny system produkcji obejmuje obróbkę wstępna brudną, czystą i obróbkę cieplną. </a:t>
            </a:r>
          </a:p>
          <a:p>
            <a:r>
              <a:rPr lang="pl-PL" sz="2400" dirty="0" smtClean="0">
                <a:solidFill>
                  <a:prstClr val="black"/>
                </a:solidFill>
              </a:rPr>
              <a:t>W gastronomii coraz częściej wykorzystuje się nowe technologie: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pl-PL" sz="2400" dirty="0" smtClean="0">
                <a:solidFill>
                  <a:prstClr val="black"/>
                </a:solidFill>
              </a:rPr>
              <a:t>Cook-</a:t>
            </a:r>
            <a:r>
              <a:rPr lang="pl-PL" sz="2400" dirty="0" err="1" smtClean="0">
                <a:solidFill>
                  <a:prstClr val="black"/>
                </a:solidFill>
              </a:rPr>
              <a:t>chill</a:t>
            </a:r>
            <a:r>
              <a:rPr lang="pl-PL" sz="2400" dirty="0" smtClean="0">
                <a:solidFill>
                  <a:prstClr val="black"/>
                </a:solidFill>
              </a:rPr>
              <a:t> – gotuj i </a:t>
            </a:r>
            <a:r>
              <a:rPr lang="pl-PL" sz="2400" dirty="0" err="1" smtClean="0">
                <a:solidFill>
                  <a:prstClr val="black"/>
                </a:solidFill>
              </a:rPr>
              <a:t>schłódź</a:t>
            </a:r>
            <a:endParaRPr lang="pl-PL" sz="2400" dirty="0" smtClean="0">
              <a:solidFill>
                <a:prstClr val="black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pl-PL" sz="2400" dirty="0" smtClean="0">
                <a:solidFill>
                  <a:prstClr val="black"/>
                </a:solidFill>
              </a:rPr>
              <a:t>Cook-</a:t>
            </a:r>
            <a:r>
              <a:rPr lang="pl-PL" sz="2400" dirty="0" err="1" smtClean="0">
                <a:solidFill>
                  <a:prstClr val="black"/>
                </a:solidFill>
              </a:rPr>
              <a:t>frezze</a:t>
            </a:r>
            <a:r>
              <a:rPr lang="pl-PL" sz="2400" dirty="0" smtClean="0">
                <a:solidFill>
                  <a:prstClr val="black"/>
                </a:solidFill>
              </a:rPr>
              <a:t> – gotuj i zamroź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pl-PL" sz="2400" dirty="0" smtClean="0">
                <a:solidFill>
                  <a:prstClr val="black"/>
                </a:solidFill>
              </a:rPr>
              <a:t>System fast-food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pl-PL" sz="2400" dirty="0" err="1" smtClean="0">
                <a:solidFill>
                  <a:prstClr val="black"/>
                </a:solidFill>
              </a:rPr>
              <a:t>Sous</a:t>
            </a:r>
            <a:r>
              <a:rPr lang="pl-PL" sz="2400" dirty="0" smtClean="0">
                <a:solidFill>
                  <a:prstClr val="black"/>
                </a:solidFill>
              </a:rPr>
              <a:t>  vide – pakowanie w próżni i gotowanie w niższej temperaturze</a:t>
            </a:r>
            <a:endParaRPr lang="pl-P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09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3380606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666314"/>
            <a:ext cx="338437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212976"/>
            <a:ext cx="5328592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212976"/>
            <a:ext cx="3168352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329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b="1" u="sng" dirty="0" smtClean="0"/>
              <a:t>Cook – </a:t>
            </a:r>
            <a:r>
              <a:rPr lang="pl-PL" b="1" u="sng" dirty="0" err="1" smtClean="0"/>
              <a:t>chill</a:t>
            </a:r>
            <a:endParaRPr lang="pl-PL" b="1" u="sng" dirty="0" smtClean="0"/>
          </a:p>
          <a:p>
            <a:pPr marL="82296" indent="0">
              <a:buNone/>
            </a:pPr>
            <a:endParaRPr lang="pl-PL" b="1" u="sng" dirty="0" smtClean="0"/>
          </a:p>
          <a:p>
            <a:pPr marL="285750" lvl="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pl-PL" sz="2400" dirty="0">
                <a:solidFill>
                  <a:prstClr val="black"/>
                </a:solidFill>
              </a:rPr>
              <a:t>Przygotowanie surowców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pl-PL" sz="2400" dirty="0">
                <a:solidFill>
                  <a:prstClr val="black"/>
                </a:solidFill>
              </a:rPr>
              <a:t>Obróbka termiczna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pl-PL" sz="2400" dirty="0">
                <a:solidFill>
                  <a:prstClr val="black"/>
                </a:solidFill>
              </a:rPr>
              <a:t>Gwałtowne schłodzenie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pl-PL" sz="2400" dirty="0">
                <a:solidFill>
                  <a:prstClr val="black"/>
                </a:solidFill>
              </a:rPr>
              <a:t>Magazynowanie w warunkach chłodniczych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pl-PL" sz="2400" dirty="0">
                <a:solidFill>
                  <a:prstClr val="black"/>
                </a:solidFill>
              </a:rPr>
              <a:t>Odgrzewanie i wydawanie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Cook – </a:t>
            </a:r>
            <a:r>
              <a:rPr lang="pl-PL" b="1" dirty="0" err="1" smtClean="0"/>
              <a:t>frezze</a:t>
            </a:r>
            <a:endParaRPr lang="pl-PL" b="1" dirty="0" smtClean="0"/>
          </a:p>
          <a:p>
            <a:pPr marL="82296" indent="0">
              <a:buNone/>
            </a:pPr>
            <a:endParaRPr lang="pl-PL" b="1" dirty="0" smtClean="0"/>
          </a:p>
          <a:p>
            <a:pPr marL="285750" lvl="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pl-PL" sz="2400" dirty="0">
                <a:solidFill>
                  <a:prstClr val="black"/>
                </a:solidFill>
              </a:rPr>
              <a:t>Przygotowanie surowców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pl-PL" sz="2400" dirty="0">
                <a:solidFill>
                  <a:prstClr val="black"/>
                </a:solidFill>
              </a:rPr>
              <a:t>Obróbka termiczna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pl-PL" sz="2400" dirty="0">
                <a:solidFill>
                  <a:prstClr val="black"/>
                </a:solidFill>
              </a:rPr>
              <a:t>Gwałtowne </a:t>
            </a:r>
            <a:r>
              <a:rPr lang="pl-PL" sz="2400" dirty="0" smtClean="0">
                <a:solidFill>
                  <a:prstClr val="black"/>
                </a:solidFill>
              </a:rPr>
              <a:t>zamrażanie</a:t>
            </a:r>
            <a:endParaRPr lang="pl-PL" sz="2400" dirty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pl-PL" sz="2400" dirty="0">
                <a:solidFill>
                  <a:prstClr val="black"/>
                </a:solidFill>
              </a:rPr>
              <a:t>Magazynowanie w warunkach </a:t>
            </a:r>
            <a:r>
              <a:rPr lang="pl-PL" sz="2400" dirty="0" smtClean="0">
                <a:solidFill>
                  <a:prstClr val="black"/>
                </a:solidFill>
              </a:rPr>
              <a:t>mroźnych </a:t>
            </a:r>
            <a:endParaRPr lang="pl-PL" sz="2400" dirty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pl-PL" sz="2400" dirty="0">
                <a:solidFill>
                  <a:prstClr val="black"/>
                </a:solidFill>
              </a:rPr>
              <a:t>Odgrzewanie i wydawanie</a:t>
            </a:r>
          </a:p>
          <a:p>
            <a:pPr marL="82296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Etapy produkcji w systemie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2020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63688" y="692696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prstClr val="black"/>
                </a:solidFill>
              </a:rPr>
              <a:t>Schładzarka i zamrażarka  szokowa  </a:t>
            </a:r>
            <a:endParaRPr lang="pl-PL" dirty="0">
              <a:solidFill>
                <a:prstClr val="black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6832"/>
            <a:ext cx="2952328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Znalezione obrazy dla zapytania zamraÅ¼arka szokow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060848"/>
            <a:ext cx="3600400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8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atka">
  <a:themeElements>
    <a:clrScheme name="Siat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Siat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Siat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Siatka">
  <a:themeElements>
    <a:clrScheme name="Siat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Siat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Siat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iatka">
  <a:themeElements>
    <a:clrScheme name="Siat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Siat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Siat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iatka">
  <a:themeElements>
    <a:clrScheme name="Siat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Siat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Siat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Siatka">
  <a:themeElements>
    <a:clrScheme name="Siat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Siat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Siat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Siatka">
  <a:themeElements>
    <a:clrScheme name="Siat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Siat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Siat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Siatka">
  <a:themeElements>
    <a:clrScheme name="Siat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Siat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Siat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Siatka">
  <a:themeElements>
    <a:clrScheme name="Siat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Siat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Siat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Siatka">
  <a:themeElements>
    <a:clrScheme name="Siat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Siat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Siat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Siatka">
  <a:themeElements>
    <a:clrScheme name="Siat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Siat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Siat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326</Words>
  <Application>Microsoft Office PowerPoint</Application>
  <PresentationFormat>Pokaz na ekranie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10</vt:i4>
      </vt:variant>
      <vt:variant>
        <vt:lpstr>Tytuły slajdów</vt:lpstr>
      </vt:variant>
      <vt:variant>
        <vt:i4>10</vt:i4>
      </vt:variant>
    </vt:vector>
  </HeadingPairs>
  <TitlesOfParts>
    <vt:vector size="20" baseType="lpstr">
      <vt:lpstr>Siatka</vt:lpstr>
      <vt:lpstr>1_Siatka</vt:lpstr>
      <vt:lpstr>2_Siatka</vt:lpstr>
      <vt:lpstr>3_Siatka</vt:lpstr>
      <vt:lpstr>4_Siatka</vt:lpstr>
      <vt:lpstr>5_Siatka</vt:lpstr>
      <vt:lpstr>6_Siatka</vt:lpstr>
      <vt:lpstr>7_Siatka</vt:lpstr>
      <vt:lpstr>8_Siatka</vt:lpstr>
      <vt:lpstr>9_Siatka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Etapy produkcji w systemie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Użytkownik systemu Windows</dc:creator>
  <cp:lastModifiedBy>Użytkownik systemu Windows</cp:lastModifiedBy>
  <cp:revision>2</cp:revision>
  <dcterms:created xsi:type="dcterms:W3CDTF">2020-04-26T10:00:09Z</dcterms:created>
  <dcterms:modified xsi:type="dcterms:W3CDTF">2020-04-26T10:07:25Z</dcterms:modified>
</cp:coreProperties>
</file>