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6" r:id="rId17"/>
    <p:sldId id="297" r:id="rId18"/>
    <p:sldId id="298" r:id="rId19"/>
    <p:sldId id="275" r:id="rId20"/>
    <p:sldId id="274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1523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439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064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5351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56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62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205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728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39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117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575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0D8B-0677-4D25-B718-81167C4E1CA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18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100" b="1" dirty="0" smtClean="0"/>
              <a:t>Zasady układania zmianowań.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8070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Rotacja </a:t>
            </a:r>
            <a:r>
              <a:rPr lang="pl-PL" dirty="0"/>
              <a:t>w przypadku płodozmianu jest to liczba lat, w ciągu których każda roślina przejdzie przez wszystkie </a:t>
            </a:r>
            <a:r>
              <a:rPr lang="pl-PL" dirty="0" smtClean="0"/>
              <a:t>pola.</a:t>
            </a:r>
          </a:p>
          <a:p>
            <a:pPr>
              <a:buNone/>
            </a:pPr>
            <a:r>
              <a:rPr lang="pl-PL" b="1" dirty="0" smtClean="0"/>
              <a:t>Monokultura</a:t>
            </a:r>
            <a:r>
              <a:rPr lang="pl-PL" dirty="0" smtClean="0"/>
              <a:t> </a:t>
            </a:r>
            <a:r>
              <a:rPr lang="pl-PL" dirty="0"/>
              <a:t>to uprawa jednego gatunku na tym samym polu przez okres dłuższy niż jeden rok np. pszenicy ozimej po pszenicy ozimej.</a:t>
            </a:r>
          </a:p>
        </p:txBody>
      </p:sp>
    </p:spTree>
    <p:extLst>
      <p:ext uri="{BB962C8B-B14F-4D97-AF65-F5344CB8AC3E}">
        <p14:creationId xmlns:p14="http://schemas.microsoft.com/office/powerpoint/2010/main" xmlns="" val="54458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Czynniki zmianowania roślin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Wyróżnia się trzy grupy </a:t>
            </a:r>
            <a:r>
              <a:rPr lang="pl-PL" dirty="0" smtClean="0"/>
              <a:t>czynników zmianowania:</a:t>
            </a:r>
          </a:p>
          <a:p>
            <a:pPr>
              <a:buNone/>
            </a:pPr>
            <a:r>
              <a:rPr lang="pl-PL" dirty="0" smtClean="0"/>
              <a:t>Przyrodnicze</a:t>
            </a:r>
          </a:p>
          <a:p>
            <a:pPr>
              <a:buNone/>
            </a:pPr>
            <a:r>
              <a:rPr lang="pl-PL" dirty="0" smtClean="0"/>
              <a:t>Agrotechniczne</a:t>
            </a:r>
          </a:p>
          <a:p>
            <a:pPr>
              <a:buNone/>
            </a:pPr>
            <a:r>
              <a:rPr lang="pl-PL" dirty="0" smtClean="0"/>
              <a:t>Ekonomiczne </a:t>
            </a:r>
            <a:r>
              <a:rPr lang="pl-PL" dirty="0"/>
              <a:t>(organizacja gospodarstwa i sytuacja na rynku rolno-spożywczym.</a:t>
            </a:r>
          </a:p>
        </p:txBody>
      </p:sp>
    </p:spTree>
    <p:extLst>
      <p:ext uri="{BB962C8B-B14F-4D97-AF65-F5344CB8AC3E}">
        <p14:creationId xmlns:p14="http://schemas.microsoft.com/office/powerpoint/2010/main" xmlns="" val="136321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przyrodniczych czynników zmianowania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warunki glebowe</a:t>
            </a:r>
          </a:p>
          <a:p>
            <a:pPr>
              <a:buNone/>
            </a:pPr>
            <a:r>
              <a:rPr lang="pl-PL" dirty="0" smtClean="0"/>
              <a:t>warunki </a:t>
            </a:r>
            <a:r>
              <a:rPr lang="pl-PL" dirty="0"/>
              <a:t>klimatyczne (ważne dla obszarów północno – wschodniej Polski oraz terenów górskich i podgórskich – opady i ich rozkład oraz temperatura powietrza i </a:t>
            </a:r>
            <a:r>
              <a:rPr lang="pl-PL" dirty="0" smtClean="0"/>
              <a:t>przymrozki), właściwości </a:t>
            </a:r>
            <a:r>
              <a:rPr lang="pl-PL" dirty="0"/>
              <a:t>roślin</a:t>
            </a:r>
          </a:p>
        </p:txBody>
      </p:sp>
    </p:spTree>
    <p:extLst>
      <p:ext uri="{BB962C8B-B14F-4D97-AF65-F5344CB8AC3E}">
        <p14:creationId xmlns:p14="http://schemas.microsoft.com/office/powerpoint/2010/main" xmlns="" val="226508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ważniejszych czynników zmianowania dotyczących właściwości roślin uprawnych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potrzeby </a:t>
            </a:r>
            <a:r>
              <a:rPr lang="pl-PL" dirty="0"/>
              <a:t>pokarmowe i </a:t>
            </a:r>
            <a:r>
              <a:rPr lang="pl-PL" dirty="0" smtClean="0"/>
              <a:t>nawozowe</a:t>
            </a:r>
          </a:p>
          <a:p>
            <a:pPr>
              <a:buNone/>
            </a:pPr>
            <a:r>
              <a:rPr lang="pl-PL" dirty="0" smtClean="0"/>
              <a:t>potrzeby wodne</a:t>
            </a:r>
          </a:p>
          <a:p>
            <a:pPr>
              <a:buNone/>
            </a:pPr>
            <a:r>
              <a:rPr lang="pl-PL" dirty="0" smtClean="0"/>
              <a:t>budowa </a:t>
            </a:r>
            <a:r>
              <a:rPr lang="pl-PL" dirty="0"/>
              <a:t>systemu korzeniowego i części </a:t>
            </a:r>
            <a:r>
              <a:rPr lang="pl-PL" dirty="0" smtClean="0"/>
              <a:t>nadziemnych roślin</a:t>
            </a:r>
          </a:p>
          <a:p>
            <a:pPr>
              <a:buNone/>
            </a:pPr>
            <a:r>
              <a:rPr lang="pl-PL" dirty="0" smtClean="0"/>
              <a:t>ilość </a:t>
            </a:r>
            <a:r>
              <a:rPr lang="pl-PL" dirty="0"/>
              <a:t>pozostawianych resztek </a:t>
            </a:r>
            <a:r>
              <a:rPr lang="pl-PL" dirty="0" smtClean="0"/>
              <a:t>pożniwnych</a:t>
            </a:r>
          </a:p>
          <a:p>
            <a:pPr>
              <a:buNone/>
            </a:pPr>
            <a:r>
              <a:rPr lang="pl-PL" dirty="0" smtClean="0"/>
              <a:t>długość </a:t>
            </a:r>
            <a:r>
              <a:rPr lang="pl-PL" dirty="0"/>
              <a:t>okresu </a:t>
            </a:r>
            <a:r>
              <a:rPr lang="pl-PL" dirty="0" smtClean="0"/>
              <a:t>wegetacji</a:t>
            </a:r>
          </a:p>
          <a:p>
            <a:pPr>
              <a:buNone/>
            </a:pPr>
            <a:r>
              <a:rPr lang="pl-PL" dirty="0" smtClean="0"/>
              <a:t>podatność </a:t>
            </a:r>
            <a:r>
              <a:rPr lang="pl-PL" dirty="0"/>
              <a:t>na zachwaszczenie, patogeny i szkodniki</a:t>
            </a:r>
          </a:p>
        </p:txBody>
      </p:sp>
    </p:spTree>
    <p:extLst>
      <p:ext uri="{BB962C8B-B14F-4D97-AF65-F5344CB8AC3E}">
        <p14:creationId xmlns:p14="http://schemas.microsoft.com/office/powerpoint/2010/main" xmlns="" val="16764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/>
              <a:t>agrotechnicznych czynników zmianowania zaliczamy</a:t>
            </a:r>
            <a:r>
              <a:rPr lang="pl-PL" dirty="0" smtClean="0"/>
              <a:t>:</a:t>
            </a:r>
          </a:p>
          <a:p>
            <a:r>
              <a:rPr lang="pl-PL" dirty="0" smtClean="0"/>
              <a:t>Nawożenie</a:t>
            </a:r>
          </a:p>
          <a:p>
            <a:r>
              <a:rPr lang="pl-PL" dirty="0" smtClean="0"/>
              <a:t>Wapnowanie</a:t>
            </a:r>
          </a:p>
          <a:p>
            <a:r>
              <a:rPr lang="pl-PL" dirty="0" smtClean="0"/>
              <a:t>uprawę roli</a:t>
            </a:r>
          </a:p>
          <a:p>
            <a:r>
              <a:rPr lang="pl-PL" dirty="0" smtClean="0"/>
              <a:t>termin </a:t>
            </a:r>
            <a:r>
              <a:rPr lang="pl-PL" dirty="0"/>
              <a:t>siewu w powiązaniu z terminem zbioru</a:t>
            </a:r>
          </a:p>
        </p:txBody>
      </p:sp>
    </p:spTree>
    <p:extLst>
      <p:ext uri="{BB962C8B-B14F-4D97-AF65-F5344CB8AC3E}">
        <p14:creationId xmlns:p14="http://schemas.microsoft.com/office/powerpoint/2010/main" xmlns="" val="141251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Układając zmianowanie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powinniśmy </a:t>
            </a:r>
            <a:r>
              <a:rPr lang="pl-PL" dirty="0"/>
              <a:t>uwzględniać wprowadzanie do gleby nawozu naturalnego lub organicznego, które są głównym źródłem substancji organicznej i </a:t>
            </a:r>
            <a:r>
              <a:rPr lang="pl-PL" dirty="0" smtClean="0"/>
              <a:t>próchnicy. Szczególnie </a:t>
            </a:r>
            <a:r>
              <a:rPr lang="pl-PL" dirty="0"/>
              <a:t>cenny jest tu obornik, który na glebach lekkich powinien być stosowany w dawce 30 t/ha co 3 lata a na ciężkich gliniastych w dawce 40 t/ha co 4 lata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Nawozy </a:t>
            </a:r>
            <a:r>
              <a:rPr lang="pl-PL" b="1" dirty="0"/>
              <a:t>naturalne stosujemy pod rośliny okopowe, rzepak i pastewne </a:t>
            </a:r>
            <a:r>
              <a:rPr lang="pl-PL" b="1" dirty="0" err="1"/>
              <a:t>niemotylkowe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2026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Działanie nawozów wapniowych i wapniowo-magnezowych utrzymuje się przez 3-5 lat</a:t>
            </a:r>
            <a:r>
              <a:rPr lang="pl-PL" dirty="0" smtClean="0"/>
              <a:t>. W </a:t>
            </a:r>
            <a:r>
              <a:rPr lang="pl-PL" dirty="0"/>
              <a:t>zmianowaniu zabiegi wapnowania planujemy pod buraki, jęczmień, rzepak, lucerny i koniczyny - czyli rośliny wymagające gleb o odczynie słabo kwaśnym lub obojętnym.</a:t>
            </a:r>
          </a:p>
        </p:txBody>
      </p:sp>
    </p:spTree>
    <p:extLst>
      <p:ext uri="{BB962C8B-B14F-4D97-AF65-F5344CB8AC3E}">
        <p14:creationId xmlns:p14="http://schemas.microsoft.com/office/powerpoint/2010/main" xmlns="" val="389612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Kolejność roślin w zmianowaniu powinna umożliwiać wykonanie przynajmniej raz w rotacji pogłębionej orki, a także pełnego zespołu uprawek pożniwnych – zalecane jest to pod rośliny okopowe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163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Dobór roślin do zmianowania oraz kolejność ich występowania powinien umożliwiać wykonanie wszystkich zabiegów uprawowych, a także dotrzymanie optymalnego terminu siewu.</a:t>
            </a:r>
          </a:p>
        </p:txBody>
      </p:sp>
    </p:spTree>
    <p:extLst>
      <p:ext uri="{BB962C8B-B14F-4D97-AF65-F5344CB8AC3E}">
        <p14:creationId xmlns:p14="http://schemas.microsoft.com/office/powerpoint/2010/main" xmlns="" val="264856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drobnonasienne i ich mieszanki z trawami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Dobór </a:t>
            </a:r>
            <a:r>
              <a:rPr lang="pl-PL" dirty="0" smtClean="0"/>
              <a:t>stanowiska</a:t>
            </a:r>
          </a:p>
          <a:p>
            <a:r>
              <a:rPr lang="pl-PL" dirty="0" smtClean="0"/>
              <a:t>Rośliny </a:t>
            </a:r>
            <a:r>
              <a:rPr lang="pl-PL" dirty="0"/>
              <a:t>motylkowate drobnonasienne i ich mieszanki z </a:t>
            </a:r>
            <a:r>
              <a:rPr lang="pl-PL" dirty="0" smtClean="0"/>
              <a:t>trawami są  bardzo </a:t>
            </a:r>
            <a:r>
              <a:rPr lang="pl-PL" dirty="0"/>
              <a:t>dobrym przedplonem dla większości roślin, gdy nie są zachwaszczone i dały wysoki plon (wiązanie azotu atmosferycznego i duża masa resztek pożniwnych). Nie wolno po nich uprawiać jęczmienia browarnego i </a:t>
            </a:r>
            <a:r>
              <a:rPr lang="pl-PL" dirty="0" smtClean="0"/>
              <a:t>lnu.</a:t>
            </a:r>
          </a:p>
        </p:txBody>
      </p:sp>
    </p:spTree>
    <p:extLst>
      <p:ext uri="{BB962C8B-B14F-4D97-AF65-F5344CB8AC3E}">
        <p14:creationId xmlns:p14="http://schemas.microsoft.com/office/powerpoint/2010/main" xmlns="" val="19759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/>
              <a:t> to gospodarczo uzasadnione następstwo roślin uwzględniające ich wymagania i warunki przyrodnicze stanowiska. Może ono dotyczyć tylko jednego lub kilku pól w danym gospodarstwie. W sytuacji gdy zmianowanie lub następstwo roślin będzie rozplanowanie w czasie i przestrzeni, a więc określone na daną liczbę lat i dla konkretnych pól gospodarstwa, na których będą uprawiane kolejno zaplanowane rośliny, z których uzyskiwane będą coroczne plony wszystkich roślin, będzie to </a:t>
            </a:r>
            <a:r>
              <a:rPr lang="pl-PL" b="1" dirty="0"/>
              <a:t>płodozmian.</a:t>
            </a:r>
          </a:p>
        </p:txBody>
      </p:sp>
    </p:spTree>
    <p:extLst>
      <p:ext uri="{BB962C8B-B14F-4D97-AF65-F5344CB8AC3E}">
        <p14:creationId xmlns:p14="http://schemas.microsoft.com/office/powerpoint/2010/main" xmlns="" val="340718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Okopowe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Dobór stanowiska</a:t>
            </a:r>
          </a:p>
          <a:p>
            <a:pPr>
              <a:buNone/>
            </a:pPr>
            <a:r>
              <a:rPr lang="pl-PL" dirty="0" smtClean="0"/>
              <a:t>Uprawiane na oborniku lub nawozach organicznych zostawiają dobre stanowisko dla rośliny następczej. Po roślinach okopowych wysiewamy rośliny jare, ozime tylko po wcześnie schodzących z pola np. po ziemniakach wczesnych.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4781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grubonasienne (strączkowe)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Rośliny </a:t>
            </a:r>
            <a:r>
              <a:rPr lang="pl-PL" dirty="0"/>
              <a:t>motylkowate grubonasienne (strączkowe</a:t>
            </a:r>
            <a:r>
              <a:rPr lang="pl-PL" dirty="0" smtClean="0"/>
              <a:t>).  </a:t>
            </a:r>
            <a:r>
              <a:rPr lang="pl-PL" dirty="0"/>
              <a:t>Wartość przedplonowa zależy od sposobu użytkowania oraz stanu plantacji. Uprawiane na zielonkę są lepszym przedplonem niż zbierane na nasiona – szczególnie dla ozimin</a:t>
            </a:r>
            <a:r>
              <a:rPr lang="pl-PL" dirty="0" smtClean="0"/>
              <a:t>. Po </a:t>
            </a:r>
            <a:r>
              <a:rPr lang="pl-PL" dirty="0"/>
              <a:t>strączkowych wcześnie dojrzewających (np. grochu) można siać rzepak </a:t>
            </a:r>
            <a:r>
              <a:rPr lang="pl-PL" dirty="0" smtClean="0"/>
              <a:t>ozimy.</a:t>
            </a:r>
          </a:p>
          <a:p>
            <a:pPr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838931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Dobór stanowiska </a:t>
            </a:r>
            <a:r>
              <a:rPr lang="pl-PL" sz="3200" b="1" dirty="0" smtClean="0"/>
              <a:t>rośliny </a:t>
            </a:r>
            <a:r>
              <a:rPr lang="pl-PL" sz="3200" b="1" dirty="0"/>
              <a:t>przemysłowe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Rośliny tej grupy są na ogół dobrymi przedplonami, szczególnie dla zbóż. Najlepsze stanowisko pozostawia </a:t>
            </a:r>
            <a:r>
              <a:rPr lang="pl-PL" dirty="0" smtClean="0"/>
              <a:t>rzepak. Po </a:t>
            </a:r>
            <a:r>
              <a:rPr lang="pl-PL" dirty="0"/>
              <a:t>rzepaku ozimym, </a:t>
            </a:r>
            <a:r>
              <a:rPr lang="pl-PL" dirty="0" smtClean="0"/>
              <a:t> </a:t>
            </a:r>
            <a:r>
              <a:rPr lang="pl-PL" dirty="0"/>
              <a:t>gorczycy można siać rośliny ozime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6966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zbożowe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Zboża </a:t>
            </a:r>
            <a:r>
              <a:rPr lang="pl-PL" dirty="0"/>
              <a:t>pozostawiają po sobie mało resztek pożniwnych, pole silniej zachwaszczone a glebę uboższą w składniki pokarmowe w formach łatwo dostępnych. Są więc z reguły gorszym </a:t>
            </a:r>
            <a:r>
              <a:rPr lang="pl-PL" dirty="0" smtClean="0"/>
              <a:t>przedplonem.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7641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 err="1" smtClean="0"/>
              <a:t>niemotylkowe</a:t>
            </a:r>
            <a:r>
              <a:rPr lang="pl-PL" sz="3200" b="1" dirty="0" smtClean="0"/>
              <a:t> pastewne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Rośliny zaliczane do tej grupy najczęściej uprawiane są w międzyplonach oraz plonach wtórych np. kukurydza na kiszonkę lub kapusta pastewna, rzepa ścierniskowa, brukiew, słonecznik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426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Jego celem jest stworzenie optymalnych warunków do wysokiej efektywności produkcyjnej roślin przy jednoczesnym zachowaniu pełnej równowagi </a:t>
            </a:r>
            <a:r>
              <a:rPr lang="pl-PL" dirty="0" err="1"/>
              <a:t>agroekosystemu</a:t>
            </a:r>
            <a:r>
              <a:rPr lang="pl-PL" dirty="0"/>
              <a:t>. W gospodarstwach ekologicznych, gdzie znaczenie ma również jego przyrodnicza funkcja, płodozmian jest podstawowym czynnikiem produkcji.</a:t>
            </a:r>
          </a:p>
        </p:txBody>
      </p:sp>
    </p:spTree>
    <p:extLst>
      <p:ext uri="{BB962C8B-B14F-4D97-AF65-F5344CB8AC3E}">
        <p14:creationId xmlns:p14="http://schemas.microsoft.com/office/powerpoint/2010/main" xmlns="" val="138756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Zasady konstruowania płodozmianów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Opracowanie </a:t>
            </a:r>
            <a:r>
              <a:rPr lang="pl-PL" b="1" dirty="0"/>
              <a:t>płodozmianu</a:t>
            </a:r>
            <a:r>
              <a:rPr lang="pl-PL" dirty="0"/>
              <a:t> należy zacząć od informacji o jakości gleb i warunkach klimatycznych, a także o rynku zbytu, do którego dostosowujemy produkcję roślinną</a:t>
            </a:r>
            <a:r>
              <a:rPr lang="pl-PL" dirty="0" smtClean="0"/>
              <a:t>. </a:t>
            </a:r>
            <a:r>
              <a:rPr lang="pl-PL" dirty="0"/>
              <a:t>Potem ustalamy gatunki, które będziemy uprawiać w plonie głównym, ich liczbę, ewentualne międzyplony i ich przeznaczenie (pasza, nawóz zielony, roślina fitosanitarna), a następnie wydzielamy powierzchnie uprawową i dzielimy ją na pola, na których nasz płodozmian będzie stosowany. W każdym zmianowaniu można wyodrębnić od jednego do kilku członów składających się z rośliny </a:t>
            </a:r>
            <a:r>
              <a:rPr lang="pl-PL" dirty="0" err="1"/>
              <a:t>niezbożowej</a:t>
            </a:r>
            <a:r>
              <a:rPr lang="pl-PL" dirty="0"/>
              <a:t> i następujących po niej </a:t>
            </a:r>
            <a:r>
              <a:rPr lang="pl-PL" dirty="0" smtClean="0"/>
              <a:t>rośliny zbożowej. </a:t>
            </a:r>
            <a:r>
              <a:rPr lang="pl-PL" dirty="0"/>
              <a:t>Najlepiej jest ustalić człony zmianowania i połączyć je ze sobą.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29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Przykłady członów zmianowania na gleby lekkie (A) i zwięzłe (B):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429000" y="2326799"/>
          <a:ext cx="5334000" cy="334899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dwupolowe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pszenica jara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owies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lnianka ozima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groch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łubin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smtClean="0">
                <a:ln>
                  <a:noFill/>
                </a:ln>
                <a:solidFill>
                  <a:srgbClr val="606060"/>
                </a:solidFill>
                <a:effectLst/>
                <a:latin typeface="Lato"/>
              </a:rPr>
              <a:t> 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4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Przykłady członów zmianowania na gleby lekkie (A) i zwięzłe (B):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29000" y="2052479"/>
          <a:ext cx="5334000" cy="389763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trójpolowe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kukurydza – jęczmień jary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koniczyna czerwona – owies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łubin – owies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 – żyto (poplon)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saradela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700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Przykłady członów zmianowania na gleby lekkie (A) i zwięzłe (B):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85943" y="1793414"/>
          <a:ext cx="5220114" cy="4415760"/>
        </p:xfrm>
        <a:graphic>
          <a:graphicData uri="http://schemas.openxmlformats.org/drawingml/2006/table">
            <a:tbl>
              <a:tblPr/>
              <a:tblGrid>
                <a:gridCol w="2610057"/>
                <a:gridCol w="2610057"/>
              </a:tblGrid>
              <a:tr h="54811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effectLst/>
                        </a:rPr>
                        <a:t>człony </a:t>
                      </a:r>
                      <a:r>
                        <a:rPr lang="pl-PL" sz="1800" b="1" dirty="0">
                          <a:effectLst/>
                        </a:rPr>
                        <a:t>podwójne</a:t>
                      </a:r>
                      <a:endParaRPr lang="pl-PL" sz="1800" dirty="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8112"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A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B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buraki cukrowe – bobik – kukurydza – pszenica ozima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– łubin żółty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wczesne – rzepak ozimy – pszenica ozima – jęczmień jary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saradela – ziemniaki – owies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groch – rzepak ozimy – pszenica ozima – owies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ziemniaki – mieszanka roślin strączkowych na zielonkę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206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Następstwo </a:t>
            </a:r>
            <a:r>
              <a:rPr lang="pl-PL" dirty="0"/>
              <a:t>roślin to uprawa roślin w kolejności nie uwzględniającej wymagań przyrodniczych i </a:t>
            </a:r>
            <a:r>
              <a:rPr lang="pl-PL" dirty="0" smtClean="0"/>
              <a:t>agrotechnicznych</a:t>
            </a:r>
          </a:p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 smtClean="0"/>
              <a:t> </a:t>
            </a:r>
            <a:r>
              <a:rPr lang="pl-PL" dirty="0"/>
              <a:t>to następstwo roślin, w którym są uwzględnione ich wymagania przyrodnicze, agrotechniczne, a kolejno uprawiane na danym polu gatunki stwarzają sobie nawzajem dobre warunki wzrostu i plonowania, oraz wpływają na podnoszenie żyzności gleby</a:t>
            </a:r>
          </a:p>
        </p:txBody>
      </p:sp>
    </p:spTree>
    <p:extLst>
      <p:ext uri="{BB962C8B-B14F-4D97-AF65-F5344CB8AC3E}">
        <p14:creationId xmlns:p14="http://schemas.microsoft.com/office/powerpoint/2010/main" xmlns="" val="352416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Człon zmianowania </a:t>
            </a:r>
            <a:r>
              <a:rPr lang="pl-PL" dirty="0"/>
              <a:t>składa się z co najmniej dwóch roślin, gdzie </a:t>
            </a:r>
            <a:r>
              <a:rPr lang="pl-PL" b="1" dirty="0"/>
              <a:t>przedplon</a:t>
            </a:r>
            <a:r>
              <a:rPr lang="pl-PL" dirty="0"/>
              <a:t> jest rośliną korzystnie wpływającą na środowisko (okopowe, strączkowe, motylkowe drobnonasienne, rzepak), natomiast </a:t>
            </a:r>
            <a:r>
              <a:rPr lang="pl-PL" b="1" dirty="0"/>
              <a:t>roślina następcza </a:t>
            </a:r>
            <a:r>
              <a:rPr lang="pl-PL" dirty="0"/>
              <a:t>pogarsza, „wykorzystuje” stanowisko (np. zboża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Płodozmian </a:t>
            </a:r>
            <a:r>
              <a:rPr lang="pl-PL" b="1" dirty="0"/>
              <a:t>to zmianowanie opracowane dla kilku pól i na kilka lat.</a:t>
            </a:r>
          </a:p>
        </p:txBody>
      </p:sp>
    </p:spTree>
    <p:extLst>
      <p:ext uri="{BB962C8B-B14F-4D97-AF65-F5344CB8AC3E}">
        <p14:creationId xmlns:p14="http://schemas.microsoft.com/office/powerpoint/2010/main" xmlns="" val="1153065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847</Words>
  <Application>Microsoft Office PowerPoint</Application>
  <PresentationFormat>Niestandardowy</PresentationFormat>
  <Paragraphs>88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Zasady układania zmianowań. </vt:lpstr>
      <vt:lpstr>Slajd 2</vt:lpstr>
      <vt:lpstr>Slajd 3</vt:lpstr>
      <vt:lpstr>Zasady konstruowania płodozmianów </vt:lpstr>
      <vt:lpstr>Przykłady członów zmianowania na gleby lekkie (A) i zwięzłe (B):</vt:lpstr>
      <vt:lpstr>Przykłady członów zmianowania na gleby lekkie (A) i zwięzłe (B):</vt:lpstr>
      <vt:lpstr>Przykłady członów zmianowania na gleby lekkie (A) i zwięzłe (B):</vt:lpstr>
      <vt:lpstr>Slajd 8</vt:lpstr>
      <vt:lpstr>Slajd 9</vt:lpstr>
      <vt:lpstr>Slajd 10</vt:lpstr>
      <vt:lpstr>Czynniki zmianowania roślin</vt:lpstr>
      <vt:lpstr>Slajd 12</vt:lpstr>
      <vt:lpstr>Slajd 13</vt:lpstr>
      <vt:lpstr>Slajd 14</vt:lpstr>
      <vt:lpstr>Układając zmianowanie</vt:lpstr>
      <vt:lpstr>Slajd 16</vt:lpstr>
      <vt:lpstr>Slajd 17</vt:lpstr>
      <vt:lpstr>Slajd 18</vt:lpstr>
      <vt:lpstr>Rośliny motylkowate drobnonasienne i ich mieszanki z trawami</vt:lpstr>
      <vt:lpstr>Okopowe</vt:lpstr>
      <vt:lpstr>Rośliny motylkowate grubonasienne (strączkowe)</vt:lpstr>
      <vt:lpstr>Dobór stanowiska rośliny przemysłowe</vt:lpstr>
      <vt:lpstr>Rośliny zbożowe</vt:lpstr>
      <vt:lpstr>Rośliny niemotylkowe pastewne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Płodozmian w pigułce – elementy zmianowania, rodzaje płodozmianów i zasady ich konstruowania </dc:title>
  <dc:creator>Nauczyciel</dc:creator>
  <cp:lastModifiedBy>Mateusz</cp:lastModifiedBy>
  <cp:revision>17</cp:revision>
  <dcterms:created xsi:type="dcterms:W3CDTF">2020-02-19T11:58:56Z</dcterms:created>
  <dcterms:modified xsi:type="dcterms:W3CDTF">2020-04-22T11:17:05Z</dcterms:modified>
</cp:coreProperties>
</file>