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D03B-3530-4CC0-9ED5-2EA9DC9F8B6C}" type="datetimeFigureOut">
              <a:rPr lang="pl-PL" smtClean="0"/>
              <a:t>2019-12-13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8DE-9699-4741-96F8-DBFBF1E7C7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46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D03B-3530-4CC0-9ED5-2EA9DC9F8B6C}" type="datetimeFigureOut">
              <a:rPr lang="pl-PL" smtClean="0"/>
              <a:t>2019-12-13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8DE-9699-4741-96F8-DBFBF1E7C7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827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D03B-3530-4CC0-9ED5-2EA9DC9F8B6C}" type="datetimeFigureOut">
              <a:rPr lang="pl-PL" smtClean="0"/>
              <a:t>2019-12-13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8DE-9699-4741-96F8-DBFBF1E7C7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015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D03B-3530-4CC0-9ED5-2EA9DC9F8B6C}" type="datetimeFigureOut">
              <a:rPr lang="pl-PL" smtClean="0"/>
              <a:t>2019-12-13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8DE-9699-4741-96F8-DBFBF1E7C7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864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D03B-3530-4CC0-9ED5-2EA9DC9F8B6C}" type="datetimeFigureOut">
              <a:rPr lang="pl-PL" smtClean="0"/>
              <a:t>2019-12-13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8DE-9699-4741-96F8-DBFBF1E7C7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59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D03B-3530-4CC0-9ED5-2EA9DC9F8B6C}" type="datetimeFigureOut">
              <a:rPr lang="pl-PL" smtClean="0"/>
              <a:t>2019-12-13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8DE-9699-4741-96F8-DBFBF1E7C7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998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D03B-3530-4CC0-9ED5-2EA9DC9F8B6C}" type="datetimeFigureOut">
              <a:rPr lang="pl-PL" smtClean="0"/>
              <a:t>2019-12-13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8DE-9699-4741-96F8-DBFBF1E7C7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797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D03B-3530-4CC0-9ED5-2EA9DC9F8B6C}" type="datetimeFigureOut">
              <a:rPr lang="pl-PL" smtClean="0"/>
              <a:t>2019-12-13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8DE-9699-4741-96F8-DBFBF1E7C7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628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D03B-3530-4CC0-9ED5-2EA9DC9F8B6C}" type="datetimeFigureOut">
              <a:rPr lang="pl-PL" smtClean="0"/>
              <a:t>2019-12-13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8DE-9699-4741-96F8-DBFBF1E7C7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333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D03B-3530-4CC0-9ED5-2EA9DC9F8B6C}" type="datetimeFigureOut">
              <a:rPr lang="pl-PL" smtClean="0"/>
              <a:t>2019-12-13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8DE-9699-4741-96F8-DBFBF1E7C7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459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D03B-3530-4CC0-9ED5-2EA9DC9F8B6C}" type="datetimeFigureOut">
              <a:rPr lang="pl-PL" smtClean="0"/>
              <a:t>2019-12-13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78DE-9699-4741-96F8-DBFBF1E7C7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79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CD03B-3530-4CC0-9ED5-2EA9DC9F8B6C}" type="datetimeFigureOut">
              <a:rPr lang="pl-PL" smtClean="0"/>
              <a:t>2019-12-13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078DE-9699-4741-96F8-DBFBF1E7C7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498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4312"/>
          </a:xfrm>
        </p:spPr>
        <p:txBody>
          <a:bodyPr>
            <a:noAutofit/>
          </a:bodyPr>
          <a:lstStyle/>
          <a:p>
            <a:pPr algn="ctr"/>
            <a:r>
              <a:rPr lang="pl-PL" sz="9600" b="1" dirty="0" smtClean="0"/>
              <a:t>Oleje i smary</a:t>
            </a:r>
            <a:endParaRPr lang="pl-PL" sz="9600" b="1" dirty="0"/>
          </a:p>
        </p:txBody>
      </p:sp>
    </p:spTree>
    <p:extLst>
      <p:ext uri="{BB962C8B-B14F-4D97-AF65-F5344CB8AC3E}">
        <p14:creationId xmlns:p14="http://schemas.microsoft.com/office/powerpoint/2010/main" val="3606332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Klasyfikacja olejów silnikowych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Klasyfikacja jakościowa API</a:t>
            </a:r>
          </a:p>
          <a:p>
            <a:endParaRPr lang="pl-PL" dirty="0" smtClean="0"/>
          </a:p>
          <a:p>
            <a:r>
              <a:rPr lang="pl-PL" dirty="0" smtClean="0"/>
              <a:t>Klasyfikacja lepkościowa SAE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9039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Klasyfikacja jakościowa API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Grupa oznaczona symbolem S – obejmuje oleje przeznaczone do smarowania silników czterosuwowych z zapłonem iskrowym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       Dzieli się je na kategorie</a:t>
            </a:r>
          </a:p>
          <a:p>
            <a:pPr marL="0" indent="0">
              <a:buNone/>
            </a:pPr>
            <a:r>
              <a:rPr lang="pl-PL" dirty="0" smtClean="0"/>
              <a:t>&gt; SA – najniższa jakość</a:t>
            </a:r>
          </a:p>
          <a:p>
            <a:pPr marL="0" indent="0">
              <a:buNone/>
            </a:pPr>
            <a:r>
              <a:rPr lang="pl-PL" dirty="0" smtClean="0"/>
              <a:t>&gt; SB</a:t>
            </a:r>
          </a:p>
          <a:p>
            <a:pPr marL="0" indent="0">
              <a:buNone/>
            </a:pPr>
            <a:r>
              <a:rPr lang="pl-PL" dirty="0" smtClean="0"/>
              <a:t>&gt; SC</a:t>
            </a:r>
          </a:p>
          <a:p>
            <a:pPr marL="0" indent="0">
              <a:buNone/>
            </a:pPr>
            <a:r>
              <a:rPr lang="pl-PL" dirty="0" smtClean="0"/>
              <a:t>&gt; SD</a:t>
            </a:r>
          </a:p>
          <a:p>
            <a:pPr marL="0" indent="0">
              <a:buNone/>
            </a:pPr>
            <a:r>
              <a:rPr lang="pl-PL" dirty="0" smtClean="0"/>
              <a:t>&gt; SF</a:t>
            </a:r>
          </a:p>
          <a:p>
            <a:pPr marL="0" indent="0">
              <a:buNone/>
            </a:pPr>
            <a:r>
              <a:rPr lang="pl-PL" dirty="0" smtClean="0"/>
              <a:t>&gt; SG – najwyższa jakość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1396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Klasyfikacja jakościowa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Grupa oznaczona symbolem C - obejmuje oleje przeznaczone do smarowania silników wysokoprężnych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         Dzieli się je na kategorie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CA - najniższa jakość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CB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CC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CD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CE - najwyższa jakość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3103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Oleje uniwersalne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Są oznaczone np. symbolem SG/CE lub CD/SF – są przeznaczone </a:t>
            </a:r>
          </a:p>
          <a:p>
            <a:pPr marL="0" indent="0">
              <a:buNone/>
            </a:pPr>
            <a:r>
              <a:rPr lang="pl-PL" dirty="0" smtClean="0"/>
              <a:t>  do obu rodzajów silników.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6246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Klasyfikacja lepkościowa SAE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                          Dzieli się je na klasy i oznacza :</a:t>
            </a:r>
          </a:p>
          <a:p>
            <a:r>
              <a:rPr lang="pl-PL" dirty="0" smtClean="0"/>
              <a:t> 0W,5W,10W,20W,25W – stosowane w okresie zimowym</a:t>
            </a:r>
          </a:p>
          <a:p>
            <a:r>
              <a:rPr lang="pl-PL" dirty="0"/>
              <a:t> </a:t>
            </a:r>
            <a:r>
              <a:rPr lang="pl-PL" dirty="0" smtClean="0"/>
              <a:t>20,30,40,50,60 – stosowane w okresie letnim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    SAE 15W/40 – oznacza olej wielosezonowy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    </a:t>
            </a:r>
            <a:r>
              <a:rPr lang="pl-PL" dirty="0" err="1" smtClean="0"/>
              <a:t>Selektol</a:t>
            </a:r>
            <a:r>
              <a:rPr lang="pl-PL" dirty="0" smtClean="0"/>
              <a:t> SC SAE 20W/30 – olej silnikowy przeznaczony do silników czterosuwowych głównie z zapłonem iskrowym - całoroczny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1362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Oleje przekładniowe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Przeznaczone są smarowania przekładni kół zębatych np. skrzyń przekładniowych, mechanizmów różnicowych.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0993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pPr algn="ctr"/>
            <a:r>
              <a:rPr lang="pl-PL" b="1" dirty="0" smtClean="0"/>
              <a:t>Klasyfikacja olejów przekładniowych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Klasyfikacja jakościowa API – GL-1,GL-2,GL-3,GL-4,GL-5,GL-6 ( GL-6 stosowany do pracy w ciężkich warunkach)</a:t>
            </a:r>
          </a:p>
          <a:p>
            <a:endParaRPr lang="pl-PL" dirty="0" smtClean="0"/>
          </a:p>
          <a:p>
            <a:r>
              <a:rPr lang="pl-PL" dirty="0" smtClean="0"/>
              <a:t>Klasyfikacja lepkościowa SAE – 75W,80W,85W(na okres zimowy),90,140,250( na okres letni)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  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 SAE 85W/140 – oleje wielosezonowe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HIPOL - Oleje przekładniowe z dodatkami uszlachetniającymi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7069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Oleje hydrauliczne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Są stosowane w hydraulicznych układach napędu i sterowania maszyn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            HYDROL( 10,20,30,40,50,70)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</a:p>
          <a:p>
            <a:pPr marL="0" indent="0">
              <a:buNone/>
            </a:pPr>
            <a:r>
              <a:rPr lang="pl-PL"/>
              <a:t> </a:t>
            </a:r>
            <a:r>
              <a:rPr lang="pl-PL" smtClean="0"/>
              <a:t>           </a:t>
            </a:r>
            <a:r>
              <a:rPr lang="pl-PL" dirty="0" smtClean="0"/>
              <a:t>Przy doborze rodzaju oleju bierze się pod uwagę zakres ciśnień </a:t>
            </a:r>
            <a:r>
              <a:rPr lang="pl-PL" smtClean="0"/>
              <a:t>w         danym </a:t>
            </a:r>
            <a:r>
              <a:rPr lang="pl-PL" dirty="0" smtClean="0"/>
              <a:t>układzie hydraulicznym.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323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Oleje konserwacyjne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Są stosowane w celu ochrony przed korozją części metalowych silników i maszyn</a:t>
            </a:r>
          </a:p>
          <a:p>
            <a:r>
              <a:rPr lang="pl-PL" dirty="0" smtClean="0"/>
              <a:t>Do celów konserwacyjnych nie należy stosować oleju napędowego lub oleju przepracowanego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W rolnictwie stosuje się następujące środki konserwacyjne: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Oleje konserwacyjne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Oleje konserwacyjno-silnikowe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Smary konserwacyjne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Wazeliny techniczne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6809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Smary stałe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           Smary stałe są to produkty plastyczne o konsystencji mazistej, czasem półpłynnej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Smar maszynowy nr 2, nr 3 – łożyska ślizgowe, przeguby, sworznie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Smar STP – podwozia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Smar grafitowy – pióra resorów, gwinty otwarte, koła zębate, łańcuchy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Smar ŁT – łożyska toczne(ŁT-4 łożyska toczne pracujące w temperaturze -30 do 120)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4453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Znaczenie smarowania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&gt;Tarcie powstające między powierzchniami współpracujących części maszyn jest główną przyczyną zużycia tych części.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&gt;Podstawowym warunkiem zmniejszenia intensywności zużycia maszyn jest zmniejszenie tarcia, co uzyskuje się przez smarowanie.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&gt;Istota smarowania polega na utrzymaniu ciągłej warstwy ( błonki ) smarnej między powierzchniami współpracujących części maszyn.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841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9701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Znaczenie smarowania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7865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Smary wypełniają nierówności na trących się powierzchniach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Smarowanie odgrywa również rolę odprowadzania energii cieplnej(chłodzi współpracujące części )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Pełni rolę amortyzacji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Uszczelnia (między tłokiem a cylindrem)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Chroni przed korozją</a:t>
            </a:r>
          </a:p>
          <a:p>
            <a:pPr marL="0" indent="0">
              <a:buNone/>
            </a:pP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2670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4669"/>
            <a:ext cx="10515600" cy="884125"/>
          </a:xfrm>
        </p:spPr>
        <p:txBody>
          <a:bodyPr/>
          <a:lstStyle/>
          <a:p>
            <a:pPr algn="ctr"/>
            <a:r>
              <a:rPr lang="pl-PL" b="1" dirty="0" smtClean="0"/>
              <a:t>Korzyści wynikające ze smarowania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Sprawne i długotrwałe działanie części i mechanizmów</a:t>
            </a:r>
          </a:p>
          <a:p>
            <a:endParaRPr lang="pl-PL" dirty="0" smtClean="0"/>
          </a:p>
          <a:p>
            <a:r>
              <a:rPr lang="pl-PL" dirty="0" smtClean="0"/>
              <a:t>Przedłużenie czasu eksploatacji maszyn</a:t>
            </a:r>
          </a:p>
          <a:p>
            <a:endParaRPr lang="pl-PL" dirty="0" smtClean="0"/>
          </a:p>
          <a:p>
            <a:r>
              <a:rPr lang="pl-PL" dirty="0" smtClean="0"/>
              <a:t>Zmniejszenie zużycia energii napędowej</a:t>
            </a:r>
          </a:p>
          <a:p>
            <a:endParaRPr lang="pl-PL" dirty="0" smtClean="0"/>
          </a:p>
          <a:p>
            <a:r>
              <a:rPr lang="pl-PL" dirty="0" smtClean="0"/>
              <a:t>Uniknięcie nie zaplanowanych napraw awaryjnych i przestojów maszyn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8856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914400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Podział smarów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Ciekłe 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Stałe(plastyczne) nazywane wazelinami technicznymi lub smarami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6242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/>
          <a:lstStyle/>
          <a:p>
            <a:pPr algn="ctr"/>
            <a:r>
              <a:rPr lang="pl-PL" b="1" dirty="0" smtClean="0"/>
              <a:t>Pochodzenie smarów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Roślinnego</a:t>
            </a:r>
          </a:p>
          <a:p>
            <a:endParaRPr lang="pl-PL" dirty="0" smtClean="0"/>
          </a:p>
          <a:p>
            <a:r>
              <a:rPr lang="pl-PL" dirty="0" smtClean="0"/>
              <a:t>Zwierzęcego</a:t>
            </a:r>
          </a:p>
          <a:p>
            <a:endParaRPr lang="pl-PL" dirty="0" smtClean="0"/>
          </a:p>
          <a:p>
            <a:r>
              <a:rPr lang="pl-PL" dirty="0" smtClean="0"/>
              <a:t>Mineralnego</a:t>
            </a:r>
          </a:p>
          <a:p>
            <a:endParaRPr lang="pl-PL" dirty="0" smtClean="0"/>
          </a:p>
          <a:p>
            <a:r>
              <a:rPr lang="pl-PL" dirty="0" smtClean="0"/>
              <a:t>Syntetycznego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7137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80305"/>
            <a:ext cx="10515600" cy="940158"/>
          </a:xfrm>
        </p:spPr>
        <p:txBody>
          <a:bodyPr/>
          <a:lstStyle/>
          <a:p>
            <a:pPr algn="ctr"/>
            <a:r>
              <a:rPr lang="pl-PL" b="1" dirty="0" smtClean="0"/>
              <a:t>Klasyfikacja olejów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64261"/>
            <a:ext cx="10515600" cy="4351338"/>
          </a:xfrm>
        </p:spPr>
        <p:txBody>
          <a:bodyPr/>
          <a:lstStyle/>
          <a:p>
            <a:r>
              <a:rPr lang="pl-PL" dirty="0" smtClean="0"/>
              <a:t>Oleje napędowe</a:t>
            </a:r>
            <a:endParaRPr lang="pl-PL" dirty="0"/>
          </a:p>
          <a:p>
            <a:r>
              <a:rPr lang="pl-PL" dirty="0" smtClean="0"/>
              <a:t>Oleje silnikowe</a:t>
            </a:r>
          </a:p>
          <a:p>
            <a:r>
              <a:rPr lang="pl-PL" dirty="0" smtClean="0"/>
              <a:t>Oleje smarowe</a:t>
            </a:r>
          </a:p>
          <a:p>
            <a:r>
              <a:rPr lang="pl-PL" dirty="0" smtClean="0"/>
              <a:t>Oleje przekładniowe</a:t>
            </a:r>
          </a:p>
          <a:p>
            <a:r>
              <a:rPr lang="pl-PL" dirty="0" smtClean="0"/>
              <a:t>Oleje hydrauliczne</a:t>
            </a:r>
          </a:p>
          <a:p>
            <a:r>
              <a:rPr lang="pl-PL" dirty="0" smtClean="0"/>
              <a:t>Oleje konserwacyjne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5748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Oleje napędowe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Są stosowane jako paliwo do silników z zapłonem samoczynnym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3631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59100"/>
          </a:xfrm>
        </p:spPr>
        <p:txBody>
          <a:bodyPr/>
          <a:lstStyle/>
          <a:p>
            <a:pPr algn="ctr"/>
            <a:r>
              <a:rPr lang="pl-PL" b="1" dirty="0" smtClean="0"/>
              <a:t>Oleje silnikowe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Są stosowane do smarowania ruchomych części silników spalinowych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2154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522</Words>
  <Application>Microsoft Office PowerPoint</Application>
  <PresentationFormat>Panoramiczny</PresentationFormat>
  <Paragraphs>118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Motyw pakietu Office</vt:lpstr>
      <vt:lpstr>Oleje i smary</vt:lpstr>
      <vt:lpstr>Znaczenie smarowania</vt:lpstr>
      <vt:lpstr>Znaczenie smarowania</vt:lpstr>
      <vt:lpstr>Korzyści wynikające ze smarowania</vt:lpstr>
      <vt:lpstr>Podział smarów</vt:lpstr>
      <vt:lpstr>Pochodzenie smarów</vt:lpstr>
      <vt:lpstr>Klasyfikacja olejów</vt:lpstr>
      <vt:lpstr>Oleje napędowe</vt:lpstr>
      <vt:lpstr>Oleje silnikowe</vt:lpstr>
      <vt:lpstr>Klasyfikacja olejów silnikowych</vt:lpstr>
      <vt:lpstr>Klasyfikacja jakościowa API</vt:lpstr>
      <vt:lpstr>Klasyfikacja jakościowa</vt:lpstr>
      <vt:lpstr>Oleje uniwersalne</vt:lpstr>
      <vt:lpstr>Klasyfikacja lepkościowa SAE</vt:lpstr>
      <vt:lpstr>Oleje przekładniowe</vt:lpstr>
      <vt:lpstr>Klasyfikacja olejów przekładniowych</vt:lpstr>
      <vt:lpstr>Oleje hydrauliczne</vt:lpstr>
      <vt:lpstr>Oleje konserwacyjne</vt:lpstr>
      <vt:lpstr>Smary stałe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Oleje i smary</dc:title>
  <dc:creator>Aspire</dc:creator>
  <cp:lastModifiedBy>Aspire</cp:lastModifiedBy>
  <cp:revision>19</cp:revision>
  <dcterms:created xsi:type="dcterms:W3CDTF">2019-12-05T02:46:32Z</dcterms:created>
  <dcterms:modified xsi:type="dcterms:W3CDTF">2019-12-13T11:26:54Z</dcterms:modified>
</cp:coreProperties>
</file>