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980F-7A98-4390-AD5C-DEF3F4E49CB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A18E-B753-4015-B3AD-A4427E8EF51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1568-FA37-4EF5-B02F-4E23DFEEA00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Jarowizacja" TargetMode="External"/><Relationship Id="rId2" Type="http://schemas.openxmlformats.org/officeDocument/2006/relationships/hyperlink" Target="https://pl.wikipedia.org/wiki/Ro%C5%9Blina_jednoroczn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Odmiany zbóż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Kl. II FTP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3588"/>
            <a:ext cx="7772400" cy="1470025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ctr">
            <a:normAutofit fontScale="90000"/>
          </a:bodyPr>
          <a:lstStyle/>
          <a:p>
            <a:pPr eaLnBrk="1" hangingPunct="1"/>
            <a:r>
              <a:rPr lang="pl-PL" altLang="pl-PL" sz="3200" smtClean="0"/>
              <a:t>Dobór odmian i stosowanie kwalifikowanego materiału siewnego – </a:t>
            </a:r>
            <a:br>
              <a:rPr lang="pl-PL" altLang="pl-PL" sz="3200" smtClean="0"/>
            </a:br>
            <a:r>
              <a:rPr lang="pl-PL" altLang="pl-PL" sz="3200" smtClean="0"/>
              <a:t>ich wpływ na jakość i wielkość plonów</a:t>
            </a:r>
          </a:p>
        </p:txBody>
      </p:sp>
      <p:pic>
        <p:nvPicPr>
          <p:cNvPr id="3075" name="Obraz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3363" y="3795713"/>
            <a:ext cx="3343275" cy="193040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3076" name="Obraz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3663" y="3795713"/>
            <a:ext cx="2897188" cy="1931987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3077" name="Obraz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6638" y="3794125"/>
            <a:ext cx="3070225" cy="193198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5508625" y="6308725"/>
            <a:ext cx="3624263" cy="54927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pl-PL" altLang="pl-PL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8450" y="1830388"/>
            <a:ext cx="5065713" cy="480060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228600" algn="just">
              <a:defRPr/>
            </a:pPr>
            <a:r>
              <a:rPr lang="pl-PL" b="1" dirty="0">
                <a:latin typeface="Arial" panose="020B0604020202020204" pitchFamily="34" charset="0"/>
              </a:rPr>
              <a:t>Stopnie kwalifikacji:</a:t>
            </a:r>
          </a:p>
          <a:p>
            <a:pPr marL="228600" algn="just"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panose="020B0604020202020204" pitchFamily="34" charset="0"/>
              </a:rPr>
              <a:t> </a:t>
            </a:r>
            <a:r>
              <a:rPr lang="pl-PL" b="1" dirty="0" err="1">
                <a:latin typeface="Arial" panose="020B0604020202020204" pitchFamily="34" charset="0"/>
              </a:rPr>
              <a:t>Przedbazowy</a:t>
            </a:r>
            <a:r>
              <a:rPr lang="pl-PL" b="1" dirty="0">
                <a:latin typeface="Arial" panose="020B0604020202020204" pitchFamily="34" charset="0"/>
              </a:rPr>
              <a:t> materiał siewny PB </a:t>
            </a:r>
            <a:r>
              <a:rPr lang="pl-PL" dirty="0">
                <a:latin typeface="Arial" panose="020B0604020202020204" pitchFamily="34" charset="0"/>
              </a:rPr>
              <a:t>– wytworzony przez hodowcę materiał hodowlany rozmnażany w ciągu 2-3 lat pod kontrolą hodowcy. Przeznaczony jest do produkcji materiału siewnego bazowego.  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panose="020B0604020202020204" pitchFamily="34" charset="0"/>
              </a:rPr>
              <a:t> Bazowy materiał siewny B </a:t>
            </a:r>
            <a:r>
              <a:rPr lang="pl-PL" dirty="0">
                <a:latin typeface="Arial" panose="020B0604020202020204" pitchFamily="34" charset="0"/>
              </a:rPr>
              <a:t>– jest wytworzony z materiału siewnego </a:t>
            </a:r>
            <a:r>
              <a:rPr lang="pl-PL" dirty="0" err="1">
                <a:latin typeface="Arial" panose="020B0604020202020204" pitchFamily="34" charset="0"/>
              </a:rPr>
              <a:t>przedbazowego</a:t>
            </a:r>
            <a:r>
              <a:rPr lang="pl-PL" dirty="0">
                <a:latin typeface="Arial" panose="020B0604020202020204" pitchFamily="34" charset="0"/>
              </a:rPr>
              <a:t> po jednym rozmnożeniu pod kontrolą hodowcy.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Arial" panose="020B0604020202020204" pitchFamily="34" charset="0"/>
              </a:rPr>
              <a:t> Rozmnożenie pierwsze C</a:t>
            </a:r>
            <a:r>
              <a:rPr lang="pl-PL" b="1" baseline="-25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i dalsze </a:t>
            </a:r>
            <a:r>
              <a:rPr lang="pl-PL" b="1" dirty="0">
                <a:latin typeface="Arial" panose="020B0604020202020204" pitchFamily="34" charset="0"/>
              </a:rPr>
              <a:t>C</a:t>
            </a:r>
            <a:r>
              <a:rPr lang="pl-PL" b="1" baseline="-25000" dirty="0">
                <a:latin typeface="Arial" panose="020B0604020202020204" pitchFamily="34" charset="0"/>
              </a:rPr>
              <a:t>2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b="1" dirty="0">
                <a:latin typeface="Arial" panose="020B0604020202020204" pitchFamily="34" charset="0"/>
              </a:rPr>
              <a:t>C</a:t>
            </a:r>
            <a:r>
              <a:rPr lang="pl-PL" b="1" baseline="-25000" dirty="0">
                <a:latin typeface="Arial" panose="020B0604020202020204" pitchFamily="34" charset="0"/>
              </a:rPr>
              <a:t>3</a:t>
            </a:r>
            <a:r>
              <a:rPr lang="pl-PL" dirty="0">
                <a:latin typeface="Arial" panose="020B0604020202020204" pitchFamily="34" charset="0"/>
              </a:rPr>
              <a:t> – jest to materiał siewny, który pochodzi z rozmnożenia materiału siewnego bazowego. Stanowi materiał wyjściowy do uzyskania kolejnego stopnia kwalifikacji nasiennej. </a:t>
            </a:r>
          </a:p>
        </p:txBody>
      </p:sp>
      <p:sp>
        <p:nvSpPr>
          <p:cNvPr id="6147" name="Prostokąt 2"/>
          <p:cNvSpPr>
            <a:spLocks noChangeArrowheads="1"/>
          </p:cNvSpPr>
          <p:nvPr/>
        </p:nvSpPr>
        <p:spPr bwMode="auto">
          <a:xfrm>
            <a:off x="298450" y="188913"/>
            <a:ext cx="8620125" cy="14462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sz="2200" b="1"/>
              <a:t>Kwalifikowany materiał siewny </a:t>
            </a:r>
            <a:r>
              <a:rPr lang="pl-PL" altLang="pl-PL" sz="2200"/>
              <a:t>– materiał siewny wyprodukowany bezpośrednio z materiału siewnego bazowego przeznaczony do produkcji materiału siewnego kategorii kwalifikowany kolejnych rozmnożeń (C</a:t>
            </a:r>
            <a:r>
              <a:rPr lang="pl-PL" altLang="pl-PL" sz="2200" baseline="-25000"/>
              <a:t>1</a:t>
            </a:r>
            <a:r>
              <a:rPr lang="pl-PL" altLang="pl-PL" sz="2200"/>
              <a:t> i dalszych).</a:t>
            </a:r>
          </a:p>
        </p:txBody>
      </p:sp>
      <p:pic>
        <p:nvPicPr>
          <p:cNvPr id="6148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1525" y="1830388"/>
            <a:ext cx="279082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4200525"/>
            <a:ext cx="2663825" cy="515938"/>
          </a:xfrm>
          <a:solidFill>
            <a:srgbClr val="FFFF00"/>
          </a:solidFill>
        </p:spPr>
        <p:txBody>
          <a:bodyPr/>
          <a:lstStyle/>
          <a:p>
            <a:r>
              <a:rPr lang="pl-PL" altLang="pl-PL" sz="2600" b="1" smtClean="0">
                <a:solidFill>
                  <a:schemeClr val="tx1"/>
                </a:solidFill>
                <a:latin typeface="Times New Roman" pitchFamily="18" charset="0"/>
              </a:rPr>
              <a:t>Pszenica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8163" y="4714875"/>
            <a:ext cx="2663825" cy="203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 Elitarna – 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 Jakościowa – 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 Chlebowa – B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 Ogólnoużytkowa – 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/>
              <a:t> Na ciastka - K</a:t>
            </a: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3397250" y="4189413"/>
            <a:ext cx="2663825" cy="6080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600" b="1">
                <a:latin typeface="Times New Roman" pitchFamily="18" charset="0"/>
              </a:rPr>
              <a:t>Pszenżyto</a:t>
            </a: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6230938" y="4203700"/>
            <a:ext cx="2665412" cy="6080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600" b="1">
                <a:solidFill>
                  <a:schemeClr val="tx2"/>
                </a:solidFill>
              </a:rPr>
              <a:t>Żyto</a:t>
            </a: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3386138" y="5559425"/>
            <a:ext cx="2663825" cy="6080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600" b="1">
                <a:latin typeface="Times New Roman" pitchFamily="18" charset="0"/>
              </a:rPr>
              <a:t>Owies</a:t>
            </a:r>
          </a:p>
        </p:txBody>
      </p:sp>
      <p:sp>
        <p:nvSpPr>
          <p:cNvPr id="8199" name="Rectangle 2"/>
          <p:cNvSpPr txBox="1">
            <a:spLocks noChangeArrowheads="1"/>
          </p:cNvSpPr>
          <p:nvPr/>
        </p:nvSpPr>
        <p:spPr bwMode="auto">
          <a:xfrm>
            <a:off x="6226175" y="5534025"/>
            <a:ext cx="2701925" cy="6080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600" b="1">
                <a:latin typeface="Times New Roman" pitchFamily="18" charset="0"/>
              </a:rPr>
              <a:t>Jęczmień</a:t>
            </a:r>
          </a:p>
        </p:txBody>
      </p:sp>
      <p:sp>
        <p:nvSpPr>
          <p:cNvPr id="8200" name="Prostokąt 7"/>
          <p:cNvSpPr>
            <a:spLocks noChangeArrowheads="1"/>
          </p:cNvSpPr>
          <p:nvPr/>
        </p:nvSpPr>
        <p:spPr bwMode="auto">
          <a:xfrm>
            <a:off x="1160463" y="188913"/>
            <a:ext cx="6940550" cy="5540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3000" b="1"/>
              <a:t>Grupy odmian - przykłady</a:t>
            </a:r>
            <a:endParaRPr lang="pl-PL" altLang="pl-PL" sz="3000"/>
          </a:p>
        </p:txBody>
      </p:sp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3379788" y="4811713"/>
            <a:ext cx="2681287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Tradycyjne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Karłowe</a:t>
            </a:r>
          </a:p>
        </p:txBody>
      </p:sp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6226175" y="4760913"/>
            <a:ext cx="2659063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Populacyjne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Mieszańcowe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3386138" y="6142038"/>
            <a:ext cx="2663825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Oplewiony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Nagoziarnisty</a:t>
            </a:r>
          </a:p>
        </p:txBody>
      </p:sp>
      <p:sp>
        <p:nvSpPr>
          <p:cNvPr id="8204" name="Rectangle 3"/>
          <p:cNvSpPr>
            <a:spLocks noChangeArrowheads="1"/>
          </p:cNvSpPr>
          <p:nvPr/>
        </p:nvSpPr>
        <p:spPr bwMode="auto">
          <a:xfrm>
            <a:off x="6226175" y="6142038"/>
            <a:ext cx="2665413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Pastewny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600"/>
              <a:t> Browarny</a:t>
            </a:r>
          </a:p>
        </p:txBody>
      </p:sp>
      <p:sp>
        <p:nvSpPr>
          <p:cNvPr id="8205" name="Prostokąt 12"/>
          <p:cNvSpPr>
            <a:spLocks noChangeArrowheads="1"/>
          </p:cNvSpPr>
          <p:nvPr/>
        </p:nvSpPr>
        <p:spPr bwMode="auto">
          <a:xfrm>
            <a:off x="179388" y="809625"/>
            <a:ext cx="8856662" cy="923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b="1"/>
              <a:t>Zboża ozime, oziminy</a:t>
            </a:r>
            <a:r>
              <a:rPr lang="pl-PL" altLang="pl-PL"/>
              <a:t> - uprawne </a:t>
            </a:r>
            <a:r>
              <a:rPr lang="pl-PL" altLang="pl-PL">
                <a:hlinkClick r:id="rId2" tooltip="Roślina jednoroczna"/>
              </a:rPr>
              <a:t>rośliny jednoroczne</a:t>
            </a:r>
            <a:r>
              <a:rPr lang="pl-PL" altLang="pl-PL"/>
              <a:t>, które do przejścia całego cyklu rozwojowego potrzebują okresu niskich temperatur (</a:t>
            </a:r>
            <a:r>
              <a:rPr lang="pl-PL" altLang="pl-PL">
                <a:hlinkClick r:id="rId3" tooltip="Jarowizacja"/>
              </a:rPr>
              <a:t>jarowizacji</a:t>
            </a:r>
            <a:r>
              <a:rPr lang="pl-PL" altLang="pl-PL"/>
              <a:t>), występujących zimą. Wysiane wiosną nie wytwarzają organów generatywnych.</a:t>
            </a:r>
          </a:p>
        </p:txBody>
      </p:sp>
      <p:sp>
        <p:nvSpPr>
          <p:cNvPr id="8206" name="Prostokąt 13"/>
          <p:cNvSpPr>
            <a:spLocks noChangeArrowheads="1"/>
          </p:cNvSpPr>
          <p:nvPr/>
        </p:nvSpPr>
        <p:spPr bwMode="auto">
          <a:xfrm>
            <a:off x="179388" y="1744663"/>
            <a:ext cx="8856662" cy="12001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b="1"/>
              <a:t>Zboża jare </a:t>
            </a:r>
            <a:r>
              <a:rPr lang="pl-PL" altLang="pl-PL"/>
              <a:t>w przeciwieństwie do ozimych zyskują pełną zdolność do rozwoju w czasie jednego okresu wegetacji. Nie wymagają przejścia długiego procesu jarowizacji. Dzięki temu po wysianiu wiosną można spodziewać się plonów jeszcze w tym samym okresie wegetacyjnym.</a:t>
            </a:r>
          </a:p>
        </p:txBody>
      </p:sp>
      <p:sp>
        <p:nvSpPr>
          <p:cNvPr id="8207" name="Prostokąt 14"/>
          <p:cNvSpPr>
            <a:spLocks noChangeArrowheads="1"/>
          </p:cNvSpPr>
          <p:nvPr/>
        </p:nvSpPr>
        <p:spPr bwMode="auto">
          <a:xfrm>
            <a:off x="179388" y="2955925"/>
            <a:ext cx="8856662" cy="12001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b="1"/>
              <a:t>Przewódki </a:t>
            </a:r>
            <a:r>
              <a:rPr lang="pl-PL" altLang="pl-PL"/>
              <a:t>– to odmiany zbóż, które niezależnie od tego, czy zostały wysiane jesienią, czy wiosną przechodzą jarowizację (stadium niskich temperatur) i wytwarzają kwiatostan i wykształcają ziarno. W naszych warunkach są to najczęściej odmiany jare, które odznaczają się pewną zimotrwałością. 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2"/>
          <p:cNvSpPr>
            <a:spLocks noChangeArrowheads="1"/>
          </p:cNvSpPr>
          <p:nvPr/>
        </p:nvSpPr>
        <p:spPr bwMode="auto">
          <a:xfrm>
            <a:off x="236538" y="952500"/>
            <a:ext cx="86407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/>
              <a:t>Rekomendacja odmian do praktyki prowadzona jest przez tworzenie </a:t>
            </a:r>
            <a:r>
              <a:rPr lang="pl-PL" altLang="pl-PL" b="1" i="1"/>
              <a:t>Listy odmian zalecanych do uprawy na obszarze województwa</a:t>
            </a:r>
            <a:r>
              <a:rPr lang="pl-PL" altLang="pl-PL"/>
              <a:t> w poszczególnych województwach.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7963"/>
            <a:ext cx="9144000" cy="650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90782" tIns="45392" rIns="90782" bIns="45392">
            <a:spAutoFit/>
          </a:bodyPr>
          <a:lstStyle/>
          <a:p>
            <a:pPr algn="ctr" defTabSz="908645">
              <a:spcBef>
                <a:spcPct val="50000"/>
              </a:spcBef>
              <a:defRPr/>
            </a:pPr>
            <a:r>
              <a:rPr lang="pl-PL" sz="3629" b="1" dirty="0">
                <a:latin typeface="Arial" panose="020B0604020202020204" pitchFamily="34" charset="0"/>
                <a:cs typeface="Times New Roman" pitchFamily="18" charset="0"/>
              </a:rPr>
              <a:t>LOZ – Lista Odmian Zalecanych</a:t>
            </a:r>
          </a:p>
        </p:txBody>
      </p:sp>
      <p:sp>
        <p:nvSpPr>
          <p:cNvPr id="14340" name="Prostokąt 5"/>
          <p:cNvSpPr>
            <a:spLocks noChangeArrowheads="1"/>
          </p:cNvSpPr>
          <p:nvPr/>
        </p:nvSpPr>
        <p:spPr bwMode="auto">
          <a:xfrm>
            <a:off x="250825" y="1876425"/>
            <a:ext cx="58181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b="1" i="1"/>
              <a:t>Listy odmian zalecanych do uprawy na obszarze województwa</a:t>
            </a:r>
            <a:r>
              <a:rPr lang="pl-PL" altLang="pl-PL" b="1"/>
              <a:t> </a:t>
            </a:r>
            <a:r>
              <a:rPr lang="pl-PL" altLang="pl-PL"/>
              <a:t>tworzone są na podstawie wyników doświadczeń  prowadzonych w ramach Porejestrowego Doświadczalnictwa Odmianowego, systemu koordynowanego przez Centralny Ośrodek Badania Odmian Roślin Uprawnych w Słupi Wielkiej we współpracy z Samorządami Województw i Izbami Rolniczymi oraz innymi podmiotami zainteresowanymi wdrażaniem postępu odmianowego do rolnictwa.</a:t>
            </a:r>
          </a:p>
        </p:txBody>
      </p:sp>
      <p:sp>
        <p:nvSpPr>
          <p:cNvPr id="14341" name="Prostokąt 6"/>
          <p:cNvSpPr>
            <a:spLocks noChangeArrowheads="1"/>
          </p:cNvSpPr>
          <p:nvPr/>
        </p:nvSpPr>
        <p:spPr bwMode="auto">
          <a:xfrm>
            <a:off x="254000" y="4579938"/>
            <a:ext cx="56864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/>
              <a:t>Warunkiem utworzenia </a:t>
            </a:r>
            <a:r>
              <a:rPr lang="pl-PL" altLang="pl-PL" b="1" i="1"/>
              <a:t>Listy odmian zalecanych do uprawy na obszarze województwa </a:t>
            </a:r>
            <a:r>
              <a:rPr lang="pl-PL" altLang="pl-PL"/>
              <a:t>w danym gatunku jest coroczne prowadzenie na terenie danego województwa lub regionu odpowiedniego zakresu badań i doświadczeń PDO oraz ich odpowiednie opracowywanie i upowszechnianie na terenie województwa przez Stację Doświadczalną Oceny Odmian. </a:t>
            </a:r>
          </a:p>
        </p:txBody>
      </p:sp>
      <p:sp>
        <p:nvSpPr>
          <p:cNvPr id="14342" name="pole tekstowe 7"/>
          <p:cNvSpPr txBox="1">
            <a:spLocks noChangeArrowheads="1"/>
          </p:cNvSpPr>
          <p:nvPr/>
        </p:nvSpPr>
        <p:spPr bwMode="auto">
          <a:xfrm>
            <a:off x="7162800" y="6488113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/>
              <a:t>Źródło: COBORU</a:t>
            </a:r>
          </a:p>
        </p:txBody>
      </p:sp>
      <p:pic>
        <p:nvPicPr>
          <p:cNvPr id="14343" name="Obraz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9013" y="2143125"/>
            <a:ext cx="3074987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tabeli 3"/>
          <p:cNvGraphicFramePr>
            <a:graphicFrameLocks noGrp="1"/>
          </p:cNvGraphicFramePr>
          <p:nvPr>
            <p:ph type="tbl" idx="4294967295"/>
          </p:nvPr>
        </p:nvGraphicFramePr>
        <p:xfrm>
          <a:off x="0" y="274638"/>
          <a:ext cx="8629650" cy="3925883"/>
        </p:xfrm>
        <a:graphic>
          <a:graphicData uri="http://schemas.openxmlformats.org/drawingml/2006/table">
            <a:tbl>
              <a:tblPr/>
              <a:tblGrid>
                <a:gridCol w="693738"/>
                <a:gridCol w="1593850"/>
                <a:gridCol w="1114425"/>
                <a:gridCol w="692150"/>
                <a:gridCol w="633412"/>
                <a:gridCol w="3902075"/>
              </a:tblGrid>
              <a:tr h="114140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Odmiana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 wpisania do krajowego rejestru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rok włączenia do LOZ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Plon ziarna średnia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(2015-2017)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Hodowca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4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l-PL" altLang="pl-PL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l-PL" altLang="pl-PL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50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Wzorzec dt/ha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28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jakościowe (grupa A)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Goplana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2015/2017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Kandela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2010/2012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Mandaryna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2014/2016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Rusałka *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2016/2018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Hodowla Roślin Strzelce Grupa IHAR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Serenada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2015/2017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Hodowla Roślin Strzelce Grupa IHAR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Tybalt               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2005/2007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Irena Szyld  ul. Celtycka 41a Kalisz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28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chlebowe (grupa B)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Harenda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2014/2016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Małopolska  Hodowla Roślin Kraków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7175" y="4237275"/>
          <a:ext cx="8628847" cy="2624655"/>
        </p:xfrm>
        <a:graphic>
          <a:graphicData uri="http://schemas.openxmlformats.org/drawingml/2006/table">
            <a:tbl>
              <a:tblPr firstRow="1" bandRow="1" bandCol="1"/>
              <a:tblGrid>
                <a:gridCol w="543029"/>
                <a:gridCol w="1534079"/>
                <a:gridCol w="670636"/>
                <a:gridCol w="655733"/>
                <a:gridCol w="655733"/>
                <a:gridCol w="654801"/>
                <a:gridCol w="641761"/>
                <a:gridCol w="649212"/>
                <a:gridCol w="613818"/>
                <a:gridCol w="670636"/>
                <a:gridCol w="670636"/>
                <a:gridCol w="668773"/>
              </a:tblGrid>
              <a:tr h="1105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Odmiana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Wysokość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roślin (cm)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Wyleganie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Porastanie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Wyrównanie ziarna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&gt;2,5mm  w 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Ilość glutenu mokrego  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Mączniak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Rdza  Brunatna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Brunatna plamistość liści 1-9°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Septorioza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liści 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Septorioza plew 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Goplana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pl-PL" sz="140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Kandela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Mandaryna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Rusałka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pl-PL" sz="140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Serenada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Tybalt            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Harenda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521" name="pole tekstowe 5"/>
          <p:cNvSpPr txBox="1">
            <a:spLocks noChangeArrowheads="1"/>
          </p:cNvSpPr>
          <p:nvPr/>
        </p:nvSpPr>
        <p:spPr bwMode="auto">
          <a:xfrm>
            <a:off x="255588" y="1588"/>
            <a:ext cx="8629650" cy="3683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/>
              <a:t>Pszenica jara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tabeli 3"/>
          <p:cNvGraphicFramePr>
            <a:graphicFrameLocks noGrp="1"/>
          </p:cNvGraphicFramePr>
          <p:nvPr>
            <p:ph type="tbl" idx="4294967295"/>
          </p:nvPr>
        </p:nvGraphicFramePr>
        <p:xfrm>
          <a:off x="0" y="461963"/>
          <a:ext cx="8229599" cy="3586164"/>
        </p:xfrm>
        <a:graphic>
          <a:graphicData uri="http://schemas.openxmlformats.org/drawingml/2006/table">
            <a:tbl>
              <a:tblPr/>
              <a:tblGrid>
                <a:gridCol w="661558"/>
                <a:gridCol w="1521741"/>
                <a:gridCol w="1060370"/>
                <a:gridCol w="661558"/>
                <a:gridCol w="603691"/>
                <a:gridCol w="3720681"/>
              </a:tblGrid>
              <a:tr h="11414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Odmiana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 wpisania do krajowego rejestru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rok włączenia do LOZ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Plon ziarna średnia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(2015-2017)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Hodowca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8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l-PL" altLang="pl-PL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l-PL" altLang="pl-PL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597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Wzorzec </a:t>
                      </a:r>
                      <a:r>
                        <a:rPr kumimoji="0" lang="pl-PL" altLang="pl-PL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dt</a:t>
                      </a: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/ha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           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2011/2012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Ella              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2012/2013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KWS Atrika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2013/2014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KWS Lochow Polska Kondratowice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KWS Olof   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2010/2012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KWS Lochow Polska Kondratowice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Paustian *   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2016/2018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DANKO Hodowla Roślin Choryń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Soldo             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2013/2014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Saaten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-Union Polska Wągrowiec</a:t>
                      </a: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57200" y="4216400"/>
          <a:ext cx="8229601" cy="2617470"/>
        </p:xfrm>
        <a:graphic>
          <a:graphicData uri="http://schemas.openxmlformats.org/drawingml/2006/table">
            <a:tbl>
              <a:tblPr firstRow="1" bandRow="1" bandCol="1"/>
              <a:tblGrid>
                <a:gridCol w="577969"/>
                <a:gridCol w="1566483"/>
                <a:gridCol w="691960"/>
                <a:gridCol w="676820"/>
                <a:gridCol w="675930"/>
                <a:gridCol w="662571"/>
                <a:gridCol w="670586"/>
                <a:gridCol w="633183"/>
                <a:gridCol w="691960"/>
                <a:gridCol w="691960"/>
                <a:gridCol w="690179"/>
              </a:tblGrid>
              <a:tr h="1249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Odmiana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Wysokość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roślin (cm)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Wyleganie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Wyrównanie ziarna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&gt;2,5mm  w 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Zawartość białka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N x 6,25 ) skali 9°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Mączniak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Plamistość siatkowa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</a:t>
                      </a: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Rdza jęczmienia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Rynchosporioza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Czarna plamistość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1-9°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         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Ella            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KWS Atrika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KWS Olof 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Paustian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pl-PL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Soldo            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26" name="pole tekstowe 5"/>
          <p:cNvSpPr txBox="1">
            <a:spLocks noChangeArrowheads="1"/>
          </p:cNvSpPr>
          <p:nvPr/>
        </p:nvSpPr>
        <p:spPr bwMode="auto">
          <a:xfrm>
            <a:off x="395288" y="-80963"/>
            <a:ext cx="8291512" cy="3698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/>
              <a:t>Jęczmień jary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720</Words>
  <Application>Microsoft Office PowerPoint</Application>
  <PresentationFormat>Pokaz na ekranie (4:3)</PresentationFormat>
  <Paragraphs>361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Odmiany zbóż</vt:lpstr>
      <vt:lpstr>Dobór odmian i stosowanie kwalifikowanego materiału siewnego –  ich wpływ na jakość i wielkość plonów</vt:lpstr>
      <vt:lpstr>Slajd 3</vt:lpstr>
      <vt:lpstr>Pszenica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Odmiany zbóż</dc:title>
  <dc:creator>Mateusz</dc:creator>
  <cp:lastModifiedBy>Mateusz</cp:lastModifiedBy>
  <cp:revision>1</cp:revision>
  <dcterms:created xsi:type="dcterms:W3CDTF">2020-04-16T04:46:35Z</dcterms:created>
  <dcterms:modified xsi:type="dcterms:W3CDTF">2020-04-16T04:52:01Z</dcterms:modified>
</cp:coreProperties>
</file>