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68" r:id="rId6"/>
    <p:sldId id="26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7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5058-D5E6-4346-A8D6-894082BFF6F9}" type="datetimeFigureOut">
              <a:rPr lang="pl-PL" smtClean="0"/>
              <a:pPr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7418-095B-4C8B-BBC7-7903934C1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5058-D5E6-4346-A8D6-894082BFF6F9}" type="datetimeFigureOut">
              <a:rPr lang="pl-PL" smtClean="0"/>
              <a:pPr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7418-095B-4C8B-BBC7-7903934C1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5058-D5E6-4346-A8D6-894082BFF6F9}" type="datetimeFigureOut">
              <a:rPr lang="pl-PL" smtClean="0"/>
              <a:pPr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7418-095B-4C8B-BBC7-7903934C1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5058-D5E6-4346-A8D6-894082BFF6F9}" type="datetimeFigureOut">
              <a:rPr lang="pl-PL" smtClean="0"/>
              <a:pPr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7418-095B-4C8B-BBC7-7903934C1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5058-D5E6-4346-A8D6-894082BFF6F9}" type="datetimeFigureOut">
              <a:rPr lang="pl-PL" smtClean="0"/>
              <a:pPr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7418-095B-4C8B-BBC7-7903934C1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5058-D5E6-4346-A8D6-894082BFF6F9}" type="datetimeFigureOut">
              <a:rPr lang="pl-PL" smtClean="0"/>
              <a:pPr/>
              <a:t>2020-04-02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7418-095B-4C8B-BBC7-7903934C1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5058-D5E6-4346-A8D6-894082BFF6F9}" type="datetimeFigureOut">
              <a:rPr lang="pl-PL" smtClean="0"/>
              <a:pPr/>
              <a:t>2020-04-02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7418-095B-4C8B-BBC7-7903934C1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5058-D5E6-4346-A8D6-894082BFF6F9}" type="datetimeFigureOut">
              <a:rPr lang="pl-PL" smtClean="0"/>
              <a:pPr/>
              <a:t>2020-04-02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7418-095B-4C8B-BBC7-7903934C1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5058-D5E6-4346-A8D6-894082BFF6F9}" type="datetimeFigureOut">
              <a:rPr lang="pl-PL" smtClean="0"/>
              <a:pPr/>
              <a:t>2020-04-02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7418-095B-4C8B-BBC7-7903934C1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5058-D5E6-4346-A8D6-894082BFF6F9}" type="datetimeFigureOut">
              <a:rPr lang="pl-PL" smtClean="0"/>
              <a:pPr/>
              <a:t>2020-04-02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7418-095B-4C8B-BBC7-7903934C1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5058-D5E6-4346-A8D6-894082BFF6F9}" type="datetimeFigureOut">
              <a:rPr lang="pl-PL" smtClean="0"/>
              <a:pPr/>
              <a:t>2020-04-02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7418-095B-4C8B-BBC7-7903934C1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25058-D5E6-4346-A8D6-894082BFF6F9}" type="datetimeFigureOut">
              <a:rPr lang="pl-PL" smtClean="0"/>
              <a:pPr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7418-095B-4C8B-BBC7-7903934C118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Nawozy wieloskładnikowe i mikronawozy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Fosforan amonu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zawiera 46% P2O5 i 18% N</a:t>
            </a:r>
          </a:p>
          <a:p>
            <a:r>
              <a:rPr lang="pl-PL" dirty="0" smtClean="0"/>
              <a:t>jest </a:t>
            </a:r>
            <a:r>
              <a:rPr lang="pl-PL" dirty="0"/>
              <a:t>to nawóz przedsiewny,</a:t>
            </a:r>
          </a:p>
          <a:p>
            <a:r>
              <a:rPr lang="pl-PL" dirty="0"/>
              <a:t>wymagający przykrycia glebą</a:t>
            </a:r>
          </a:p>
          <a:p>
            <a:r>
              <a:rPr lang="pl-PL" dirty="0" smtClean="0"/>
              <a:t>można </a:t>
            </a:r>
            <a:r>
              <a:rPr lang="pl-PL" dirty="0"/>
              <a:t>go stosować pod wszystkie</a:t>
            </a:r>
          </a:p>
          <a:p>
            <a:pPr>
              <a:buNone/>
            </a:pPr>
            <a:r>
              <a:rPr lang="pl-PL" dirty="0"/>
              <a:t>rośliny i na wszystkich glebach, z</a:t>
            </a:r>
          </a:p>
          <a:p>
            <a:pPr>
              <a:buNone/>
            </a:pPr>
            <a:r>
              <a:rPr lang="pl-PL" dirty="0"/>
              <a:t>wyjątkiem gleb silnie kwaśnych oraz</a:t>
            </a:r>
          </a:p>
          <a:p>
            <a:pPr>
              <a:buNone/>
            </a:pPr>
            <a:r>
              <a:rPr lang="pl-PL" dirty="0"/>
              <a:t>silnie zasadowych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28586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Nawozy kompleksowe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Składające się z kilku soli powstających i</a:t>
            </a:r>
          </a:p>
          <a:p>
            <a:pPr>
              <a:buNone/>
            </a:pPr>
            <a:r>
              <a:rPr lang="pl-PL" dirty="0"/>
              <a:t>wiązanych w jednym </a:t>
            </a:r>
            <a:r>
              <a:rPr lang="pl-PL" dirty="0" smtClean="0"/>
              <a:t>procesie technologicznym</a:t>
            </a:r>
            <a:r>
              <a:rPr lang="pl-PL" dirty="0"/>
              <a:t>.</a:t>
            </a:r>
          </a:p>
          <a:p>
            <a:r>
              <a:rPr lang="pl-PL" dirty="0" err="1" smtClean="0"/>
              <a:t>polifoska</a:t>
            </a:r>
            <a:endParaRPr lang="pl-PL" dirty="0"/>
          </a:p>
          <a:p>
            <a:r>
              <a:rPr lang="pl-PL" dirty="0" smtClean="0"/>
              <a:t>nitrofoska</a:t>
            </a:r>
            <a:endParaRPr lang="pl-PL" dirty="0"/>
          </a:p>
          <a:p>
            <a:r>
              <a:rPr lang="pl-PL" dirty="0" smtClean="0"/>
              <a:t>amofoska</a:t>
            </a: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714620"/>
            <a:ext cx="23622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071810"/>
            <a:ext cx="13716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Polifoska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powszechnie stosowana, jest to nawóz o</a:t>
            </a:r>
          </a:p>
          <a:p>
            <a:pPr>
              <a:buNone/>
            </a:pPr>
            <a:r>
              <a:rPr lang="pl-PL" dirty="0"/>
              <a:t>wysokiej koncentracji składników</a:t>
            </a:r>
          </a:p>
          <a:p>
            <a:pPr>
              <a:buNone/>
            </a:pPr>
            <a:r>
              <a:rPr lang="pl-PL" dirty="0" smtClean="0"/>
              <a:t>do </a:t>
            </a:r>
            <a:r>
              <a:rPr lang="pl-PL" dirty="0"/>
              <a:t>stosowania przedsiewnego pogłównego</a:t>
            </a:r>
          </a:p>
          <a:p>
            <a:pPr>
              <a:buNone/>
            </a:pPr>
            <a:r>
              <a:rPr lang="pl-PL" dirty="0" smtClean="0"/>
              <a:t>różne </a:t>
            </a:r>
            <a:r>
              <a:rPr lang="pl-PL" dirty="0"/>
              <a:t>rodzaje o różnej zawartości składników</a:t>
            </a:r>
          </a:p>
          <a:p>
            <a:pPr>
              <a:buNone/>
            </a:pPr>
            <a:r>
              <a:rPr lang="pl-PL" dirty="0"/>
              <a:t>zależnie od przeznaczenia</a:t>
            </a:r>
          </a:p>
          <a:p>
            <a:r>
              <a:rPr lang="pt-BR" b="1" dirty="0" smtClean="0"/>
              <a:t>POLIFOSKA </a:t>
            </a:r>
            <a:r>
              <a:rPr lang="pt-BR" b="1" dirty="0"/>
              <a:t>6 - N – 6%, P2O5 – 20%, K2O –</a:t>
            </a:r>
          </a:p>
          <a:p>
            <a:pPr>
              <a:buNone/>
            </a:pPr>
            <a:r>
              <a:rPr lang="pl-PL" dirty="0"/>
              <a:t>30%</a:t>
            </a:r>
          </a:p>
          <a:p>
            <a:r>
              <a:rPr lang="pt-BR" b="1" dirty="0" smtClean="0"/>
              <a:t>POLIFOSKA </a:t>
            </a:r>
            <a:r>
              <a:rPr lang="pt-BR" b="1" dirty="0"/>
              <a:t>8 - N – 8%, P2O5 – 24%, K2O –</a:t>
            </a:r>
          </a:p>
          <a:p>
            <a:pPr>
              <a:buNone/>
            </a:pPr>
            <a:r>
              <a:rPr lang="pl-PL" dirty="0"/>
              <a:t>24%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Wzrastające </a:t>
            </a:r>
            <a:r>
              <a:rPr lang="pl-PL" dirty="0"/>
              <a:t>znaczenie mikroelementów w</a:t>
            </a:r>
          </a:p>
          <a:p>
            <a:pPr>
              <a:buNone/>
            </a:pPr>
            <a:r>
              <a:rPr lang="pl-PL" dirty="0"/>
              <a:t>uprawie roślin wynika z kilku powodów;</a:t>
            </a:r>
          </a:p>
          <a:p>
            <a:r>
              <a:rPr lang="pl-PL" dirty="0" smtClean="0"/>
              <a:t>wprowadzania </a:t>
            </a:r>
            <a:r>
              <a:rPr lang="pl-PL" dirty="0"/>
              <a:t>intensywnych odmian roślin</a:t>
            </a:r>
          </a:p>
          <a:p>
            <a:pPr>
              <a:buNone/>
            </a:pPr>
            <a:r>
              <a:rPr lang="pl-PL" dirty="0"/>
              <a:t>które pobierają większe ilości mikroelementów,</a:t>
            </a:r>
          </a:p>
          <a:p>
            <a:r>
              <a:rPr lang="pl-PL" dirty="0" smtClean="0"/>
              <a:t>znacznego </a:t>
            </a:r>
            <a:r>
              <a:rPr lang="pl-PL" dirty="0"/>
              <a:t>udziału gleb o niskiej zawartości</a:t>
            </a:r>
          </a:p>
          <a:p>
            <a:pPr>
              <a:buNone/>
            </a:pPr>
            <a:r>
              <a:rPr lang="pl-PL" dirty="0"/>
              <a:t>przyswajalnych mikroelementów,</a:t>
            </a:r>
          </a:p>
          <a:p>
            <a:r>
              <a:rPr lang="pl-PL" dirty="0" smtClean="0"/>
              <a:t>niskiej </a:t>
            </a:r>
            <a:r>
              <a:rPr lang="pl-PL" dirty="0"/>
              <a:t>zawartości mikroelementów w roślinach</a:t>
            </a:r>
          </a:p>
          <a:p>
            <a:pPr>
              <a:buNone/>
            </a:pPr>
            <a:r>
              <a:rPr lang="pl-PL" dirty="0"/>
              <a:t>z punktu widzenia ich wartości konsumpcyjnej i</a:t>
            </a:r>
          </a:p>
          <a:p>
            <a:pPr>
              <a:buNone/>
            </a:pPr>
            <a:r>
              <a:rPr lang="pl-PL" dirty="0"/>
              <a:t>paszowej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 mikronawozów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sole techniczne,</a:t>
            </a:r>
          </a:p>
          <a:p>
            <a:r>
              <a:rPr lang="pl-PL" dirty="0" smtClean="0"/>
              <a:t>chlorki</a:t>
            </a:r>
            <a:r>
              <a:rPr lang="pl-PL" dirty="0"/>
              <a:t>, siarczki, azotany</a:t>
            </a:r>
          </a:p>
          <a:p>
            <a:r>
              <a:rPr lang="pl-PL" dirty="0" err="1" smtClean="0"/>
              <a:t>chelaty</a:t>
            </a:r>
            <a:r>
              <a:rPr lang="pl-PL" dirty="0" smtClean="0"/>
              <a:t> </a:t>
            </a:r>
            <a:r>
              <a:rPr lang="pl-PL" dirty="0"/>
              <a:t>mikronawozowe,</a:t>
            </a:r>
          </a:p>
          <a:p>
            <a:r>
              <a:rPr lang="pl-PL" dirty="0" smtClean="0"/>
              <a:t>surowce </a:t>
            </a:r>
            <a:r>
              <a:rPr lang="pl-PL" dirty="0"/>
              <a:t>wtórne zawierające mikroelementy,</a:t>
            </a:r>
          </a:p>
          <a:p>
            <a:r>
              <a:rPr lang="pl-PL" dirty="0" smtClean="0"/>
              <a:t>kopaliny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Mikronawozy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800" smtClean="0"/>
              <a:t>Stałe w formie soli technicznych: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smtClean="0"/>
              <a:t>Siarczan manganu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smtClean="0"/>
              <a:t>Siarczan cynku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smtClean="0"/>
              <a:t>Boraks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smtClean="0"/>
              <a:t>Molibdenian amonowy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smtClean="0"/>
              <a:t>Chelaty mikroelementowe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Płynne nawozy mikroelementowe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smtClean="0"/>
              <a:t>Zawierają jeden lub kilka mikroelementów w postaci chelatów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pl-PL" sz="3600" smtClean="0"/>
              <a:t>Pierwiastki chemiczne to tzw. składniki pokarmowe!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pl-PL" smtClean="0"/>
          </a:p>
          <a:p>
            <a:pPr eaLnBrk="1" hangingPunct="1">
              <a:buFontTx/>
              <a:buNone/>
            </a:pPr>
            <a:r>
              <a:rPr lang="pl-PL" smtClean="0"/>
              <a:t>Składniki pokarmowe dzielimy ze względu na zawartość w roślinie:</a:t>
            </a:r>
          </a:p>
          <a:p>
            <a:pPr eaLnBrk="1" hangingPunct="1"/>
            <a:r>
              <a:rPr lang="pl-PL" smtClean="0"/>
              <a:t>Makroelementy</a:t>
            </a:r>
          </a:p>
          <a:p>
            <a:pPr eaLnBrk="1" hangingPunct="1"/>
            <a:r>
              <a:rPr lang="pl-PL" smtClean="0"/>
              <a:t>Mikroelementy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mtClean="0"/>
              <a:t>Do makroelementów zaliczamy: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Azot   N</a:t>
            </a:r>
          </a:p>
          <a:p>
            <a:pPr eaLnBrk="1" hangingPunct="1"/>
            <a:r>
              <a:rPr lang="pl-PL" smtClean="0"/>
              <a:t>Fosfor  P</a:t>
            </a:r>
          </a:p>
          <a:p>
            <a:pPr eaLnBrk="1" hangingPunct="1"/>
            <a:r>
              <a:rPr lang="pl-PL" smtClean="0"/>
              <a:t>Potas  K</a:t>
            </a:r>
          </a:p>
          <a:p>
            <a:pPr eaLnBrk="1" hangingPunct="1"/>
            <a:r>
              <a:rPr lang="pl-PL" smtClean="0"/>
              <a:t>Wapń Ca</a:t>
            </a:r>
          </a:p>
          <a:p>
            <a:pPr eaLnBrk="1" hangingPunct="1"/>
            <a:r>
              <a:rPr lang="pl-PL" smtClean="0"/>
              <a:t>Magnez Mg</a:t>
            </a:r>
          </a:p>
          <a:p>
            <a:pPr eaLnBrk="1" hangingPunct="1"/>
            <a:r>
              <a:rPr lang="pl-PL" smtClean="0"/>
              <a:t>Siarka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Do mikroelementów zaliczamy: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dirty="0" smtClean="0"/>
              <a:t>Żelazo 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Mangan 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Cynk 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Miedź 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Bor 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Molibden 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Chlor 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Nikiel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>
          <a:xfrm>
            <a:off x="571472" y="428604"/>
            <a:ext cx="8115328" cy="755650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4500" b="1" kern="1200" dirty="0">
                <a:solidFill>
                  <a:schemeClr val="accent1">
                    <a:satMod val="150000"/>
                  </a:schemeClr>
                </a:solidFill>
              </a:rPr>
              <a:t>Znaczenie mikroelementów</a:t>
            </a:r>
          </a:p>
        </p:txBody>
      </p:sp>
      <p:sp>
        <p:nvSpPr>
          <p:cNvPr id="38915" name="Rectangle 3"/>
          <p:cNvSpPr>
            <a:spLocks noGrp="1"/>
          </p:cNvSpPr>
          <p:nvPr>
            <p:ph idx="4294967295"/>
          </p:nvPr>
        </p:nvSpPr>
        <p:spPr>
          <a:xfrm>
            <a:off x="500063" y="1714500"/>
            <a:ext cx="8186737" cy="4641850"/>
          </a:xfrm>
        </p:spPr>
        <p:txBody>
          <a:bodyPr lIns="54864" tIns="91440"/>
          <a:lstStyle/>
          <a:p>
            <a:pPr marL="438150" indent="-319088" eaLnBrk="1" hangingPunct="1"/>
            <a:r>
              <a:rPr lang="pl-PL" sz="2000" smtClean="0"/>
              <a:t>Zapotrzebowanie roślin na mikroelementy jest niewielkie, pomimo to w warunkach polowych niejednokrotnie obserwuje się objawy wskazujące na niedobór tych składników. Przyczyną niedoboru jest najczęściej mała dostępność mikroelementów wynikająca z uprawy roślin na glebach alkalicznych, rzadko nawożonych obornikiem czy nadmiernie wilgotnych.</a:t>
            </a:r>
          </a:p>
          <a:p>
            <a:pPr marL="438150" indent="-319088" eaLnBrk="1" hangingPunct="1">
              <a:buFont typeface="Wingdings" pitchFamily="2" charset="2"/>
              <a:buNone/>
            </a:pPr>
            <a:r>
              <a:rPr lang="pl-PL" sz="2000" smtClean="0"/>
              <a:t> </a:t>
            </a:r>
          </a:p>
          <a:p>
            <a:pPr marL="438150" indent="-319088" eaLnBrk="1" hangingPunct="1"/>
            <a:r>
              <a:rPr lang="pl-PL" sz="2000" smtClean="0"/>
              <a:t>W przypadku roślin kwasolubnych może wystąpić niedobór żelaza, manganu, cynku. Tutaj składniki pokarmowe uzupełniamy przez stosowanie specjalistycznych mieszanek nawozowych (wieloskładnikowych z mikroelementami) przeznaczonych pod konkretne rośliny lub zastosować mikronawozy, w których skład wchodzą głównie mikroelementy.</a:t>
            </a:r>
            <a:r>
              <a:rPr lang="pl-PL" sz="2600" smtClean="0"/>
              <a:t> </a:t>
            </a:r>
            <a:endParaRPr lang="pl-PL" sz="1800" smtClean="0"/>
          </a:p>
          <a:p>
            <a:pPr marL="438150" indent="-319088" eaLnBrk="1" hangingPunct="1">
              <a:buFont typeface="Wingdings" pitchFamily="2" charset="2"/>
              <a:buNone/>
            </a:pPr>
            <a:endParaRPr lang="pl-PL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252728"/>
          </a:xfrm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kern="1200" dirty="0">
                <a:solidFill>
                  <a:schemeClr val="accent1">
                    <a:satMod val="150000"/>
                  </a:schemeClr>
                </a:solidFill>
              </a:rPr>
              <a:t>Objawy niedoboru mikroelementów</a:t>
            </a:r>
          </a:p>
        </p:txBody>
      </p:sp>
      <p:sp>
        <p:nvSpPr>
          <p:cNvPr id="37891" name="Rectangle 3"/>
          <p:cNvSpPr>
            <a:spLocks noGrp="1"/>
          </p:cNvSpPr>
          <p:nvPr>
            <p:ph idx="4294967295"/>
          </p:nvPr>
        </p:nvSpPr>
        <p:spPr>
          <a:xfrm>
            <a:off x="571500" y="1668463"/>
            <a:ext cx="8115300" cy="4414837"/>
          </a:xfrm>
        </p:spPr>
        <p:txBody>
          <a:bodyPr lIns="54864" tIns="91440">
            <a:normAutofit lnSpcReduction="10000"/>
          </a:bodyPr>
          <a:lstStyle/>
          <a:p>
            <a:pPr marL="438150" indent="-319088" eaLnBrk="1" hangingPunct="1"/>
            <a:r>
              <a:rPr lang="pl-PL" sz="1900" b="1" smtClean="0"/>
              <a:t>Żelazo:</a:t>
            </a:r>
            <a:r>
              <a:rPr lang="pl-PL" sz="1900" smtClean="0"/>
              <a:t> chlorozy, zwłaszcza młodych liści. Przy przedłużającym się niedoborze, może nastąpić zahamowanie wzrostu pędu;</a:t>
            </a:r>
            <a:endParaRPr lang="pl-PL" sz="1900" b="1" smtClean="0"/>
          </a:p>
          <a:p>
            <a:pPr marL="438150" indent="-319088" eaLnBrk="1" hangingPunct="1"/>
            <a:r>
              <a:rPr lang="pl-PL" sz="1900" b="1" smtClean="0"/>
              <a:t>Mangan: </a:t>
            </a:r>
            <a:r>
              <a:rPr lang="pl-PL" sz="1900" smtClean="0"/>
              <a:t>chlorozy przechodzące w nekrozy na młodych liściach. Zwiększa się wrażliwość rośliny na niskie temperatury;</a:t>
            </a:r>
            <a:endParaRPr lang="pl-PL" sz="1900" b="1" smtClean="0"/>
          </a:p>
          <a:p>
            <a:pPr marL="438150" indent="-319088" eaLnBrk="1" hangingPunct="1"/>
            <a:r>
              <a:rPr lang="pl-PL" sz="1900" b="1" smtClean="0"/>
              <a:t>Cynk: </a:t>
            </a:r>
            <a:r>
              <a:rPr lang="pl-PL" sz="1900" smtClean="0"/>
              <a:t>skróceniu ulegają międzywęźla, liście mają mniejszą powierzchnię. U jabłoni, zwłaszcza w początkowych okresach wegetacji, niedobór cynku prowadzi do powstawania skupień małych liści, co nosi nazwę "choroby małych liści";</a:t>
            </a:r>
            <a:endParaRPr lang="pl-PL" sz="1900" b="1" smtClean="0"/>
          </a:p>
          <a:p>
            <a:pPr marL="438150" indent="-319088" eaLnBrk="1" hangingPunct="1"/>
            <a:r>
              <a:rPr lang="pl-PL" sz="1900" b="1" smtClean="0"/>
              <a:t>Bor: </a:t>
            </a:r>
            <a:r>
              <a:rPr lang="pl-PL" sz="1900" smtClean="0"/>
              <a:t>zamieranie wierzchołków pędu i korzeni. Kwiaty zamierają, brak owoców;</a:t>
            </a:r>
            <a:endParaRPr lang="pl-PL" sz="1900" b="1" smtClean="0"/>
          </a:p>
          <a:p>
            <a:pPr marL="438150" indent="-319088" eaLnBrk="1" hangingPunct="1"/>
            <a:r>
              <a:rPr lang="pl-PL" sz="1900" b="1" smtClean="0"/>
              <a:t>Miedź: </a:t>
            </a:r>
            <a:r>
              <a:rPr lang="pl-PL" sz="1900" smtClean="0"/>
              <a:t>zaburzenia w </a:t>
            </a:r>
            <a:r>
              <a:rPr lang="pl-PL" sz="1900" b="1" smtClean="0"/>
              <a:t>turgorze</a:t>
            </a:r>
            <a:r>
              <a:rPr lang="pl-PL" sz="1900" smtClean="0"/>
              <a:t> (czyli brak jędrności), na liściach mogą występować nekrotyczne plamy, młodsze liście bieleją, na starszych występują chlorozy;</a:t>
            </a:r>
            <a:endParaRPr lang="pl-PL" sz="1900" b="1" smtClean="0"/>
          </a:p>
          <a:p>
            <a:pPr marL="438150" indent="-319088" eaLnBrk="1" hangingPunct="1"/>
            <a:r>
              <a:rPr lang="pl-PL" sz="1900" b="1" smtClean="0"/>
              <a:t>Molibden: </a:t>
            </a:r>
            <a:r>
              <a:rPr lang="pl-PL" sz="1900" smtClean="0"/>
              <a:t>zahamowania rozwoju blaszek liściowych, chlorozy młodych liści, deformacja pędu.</a:t>
            </a:r>
          </a:p>
          <a:p>
            <a:pPr marL="438150" indent="-319088" eaLnBrk="1" hangingPunct="1">
              <a:lnSpc>
                <a:spcPct val="70000"/>
              </a:lnSpc>
              <a:buFont typeface="Wingdings" pitchFamily="2" charset="2"/>
              <a:buNone/>
            </a:pPr>
            <a:endParaRPr lang="pl-PL" sz="1900" smtClean="0"/>
          </a:p>
          <a:p>
            <a:pPr marL="438150" indent="-319088" eaLnBrk="1" hangingPunct="1">
              <a:lnSpc>
                <a:spcPct val="70000"/>
              </a:lnSpc>
              <a:buFont typeface="Wingdings" pitchFamily="2" charset="2"/>
              <a:buNone/>
            </a:pPr>
            <a:endParaRPr lang="pl-PL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Ze względu na technikę produkcji nawozy</a:t>
            </a:r>
          </a:p>
          <a:p>
            <a:pPr>
              <a:buNone/>
            </a:pPr>
            <a:r>
              <a:rPr lang="pl-PL" dirty="0"/>
              <a:t>wieloskładnikowe dzieli się na</a:t>
            </a:r>
          </a:p>
          <a:p>
            <a:r>
              <a:rPr lang="pl-PL" dirty="0" smtClean="0"/>
              <a:t>mieszane</a:t>
            </a:r>
            <a:r>
              <a:rPr lang="pl-PL" dirty="0"/>
              <a:t>,</a:t>
            </a:r>
          </a:p>
          <a:p>
            <a:r>
              <a:rPr lang="pl-PL" dirty="0" smtClean="0"/>
              <a:t>złożone</a:t>
            </a:r>
            <a:endParaRPr lang="pl-PL" dirty="0"/>
          </a:p>
          <a:p>
            <a:r>
              <a:rPr lang="pl-PL" dirty="0" smtClean="0"/>
              <a:t>kompleksowe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Nawozy mieszane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Otrzymuje się je w wyniku dokładnego</a:t>
            </a:r>
          </a:p>
          <a:p>
            <a:pPr>
              <a:buNone/>
            </a:pPr>
            <a:r>
              <a:rPr lang="pl-PL" dirty="0"/>
              <a:t>wymieszania dwóch lub więcej nawozów</a:t>
            </a:r>
          </a:p>
          <a:p>
            <a:pPr>
              <a:buNone/>
            </a:pPr>
            <a:r>
              <a:rPr lang="pl-PL" dirty="0"/>
              <a:t>jednoskładnikowych,</a:t>
            </a:r>
          </a:p>
          <a:p>
            <a:r>
              <a:rPr lang="pl-PL" dirty="0" smtClean="0"/>
              <a:t> </a:t>
            </a:r>
            <a:r>
              <a:rPr lang="pl-PL" dirty="0"/>
              <a:t>Nie zwiększa się sumarycznej zawartości</a:t>
            </a:r>
          </a:p>
          <a:p>
            <a:pPr>
              <a:buNone/>
            </a:pPr>
            <a:r>
              <a:rPr lang="pl-PL" dirty="0"/>
              <a:t>składników pokarmowych i nie eliminuje</a:t>
            </a:r>
          </a:p>
          <a:p>
            <a:pPr>
              <a:buNone/>
            </a:pPr>
            <a:r>
              <a:rPr lang="pl-PL" dirty="0"/>
              <a:t>zbędnych składników ubocznych.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Nawozy złożone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Mają charakter pojedynczych soli</a:t>
            </a:r>
          </a:p>
          <a:p>
            <a:pPr>
              <a:buNone/>
            </a:pPr>
            <a:r>
              <a:rPr lang="pl-PL" dirty="0"/>
              <a:t>zawierających w swojej cząsteczce dwa lub</a:t>
            </a:r>
          </a:p>
          <a:p>
            <a:pPr>
              <a:buNone/>
            </a:pPr>
            <a:r>
              <a:rPr lang="pl-PL" dirty="0"/>
              <a:t>trzy składniki pokarmowe</a:t>
            </a:r>
          </a:p>
          <a:p>
            <a:r>
              <a:rPr lang="pl-PL" b="1" dirty="0" smtClean="0"/>
              <a:t>fosforan </a:t>
            </a:r>
            <a:r>
              <a:rPr lang="pl-PL" b="1" dirty="0"/>
              <a:t>amonu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532</Words>
  <Application>Microsoft Office PowerPoint</Application>
  <PresentationFormat>Pokaz na ekranie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Nawozy wieloskładnikowe i mikronawozy</vt:lpstr>
      <vt:lpstr>Pierwiastki chemiczne to tzw. składniki pokarmowe!</vt:lpstr>
      <vt:lpstr>Do makroelementów zaliczamy:</vt:lpstr>
      <vt:lpstr>Do mikroelementów zaliczamy:</vt:lpstr>
      <vt:lpstr>Znaczenie mikroelementów</vt:lpstr>
      <vt:lpstr>Objawy niedoboru mikroelementów</vt:lpstr>
      <vt:lpstr>Slajd 7</vt:lpstr>
      <vt:lpstr>Nawozy mieszane</vt:lpstr>
      <vt:lpstr>Nawozy złożone</vt:lpstr>
      <vt:lpstr>Fosforan amonu</vt:lpstr>
      <vt:lpstr>Nawozy kompleksowe</vt:lpstr>
      <vt:lpstr>Polifoska</vt:lpstr>
      <vt:lpstr>Slajd 13</vt:lpstr>
      <vt:lpstr>Podział mikronawozów</vt:lpstr>
      <vt:lpstr>Mikronawozy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Nawozy wieloskładnikowe i mikronawozy</dc:title>
  <dc:creator>Mateusz</dc:creator>
  <cp:lastModifiedBy>Mateusz</cp:lastModifiedBy>
  <cp:revision>5</cp:revision>
  <dcterms:created xsi:type="dcterms:W3CDTF">2020-03-31T17:13:25Z</dcterms:created>
  <dcterms:modified xsi:type="dcterms:W3CDTF">2020-04-02T05:56:19Z</dcterms:modified>
</cp:coreProperties>
</file>