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58" r:id="rId3"/>
    <p:sldId id="266" r:id="rId4"/>
    <p:sldId id="259" r:id="rId5"/>
    <p:sldId id="267" r:id="rId6"/>
    <p:sldId id="260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3FDE7-CE33-47BC-8122-CDD46F160789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10D4E-C993-41C4-B72E-DF1DF8701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C0B3BE7-6AAB-4C1D-8073-0085842BCE5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A609DC7-CE84-4118-8A4B-CD46DAA75150}" type="slidenum">
              <a:rPr/>
              <a:pPr lvl="0"/>
              <a:t>3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5374CF62-8022-4BBE-A46F-01C6B4E76B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C0AD446E-7D9F-4D97-AE68-41B953B0AB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4287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001E2CC3-13D1-4DFD-A68A-377F4CADF38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BB40333-B0FA-45A6-B294-0C9528FE7088}" type="slidenum">
              <a:rPr/>
              <a:pPr lvl="0"/>
              <a:t>14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E8A5D60D-2E50-4E3B-85AA-55A986B5E7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4523BC6B-7BE5-4710-AE95-AF40396331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7214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8919C47-0686-46FB-A4A7-470BA0262B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2A9AE7-ACB8-41A6-923C-6EFF7DA19945}" type="slidenum">
              <a:rPr/>
              <a:pPr lvl="0"/>
              <a:t>15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A1E84097-00A9-426E-A32F-B6B74A94B0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E547249E-E11B-4C19-87A1-D8A2B73C65F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220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1D377CE-F986-4498-93F9-737848FE6A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B67B74D-75DC-4F01-9959-11F48366AD2D}" type="slidenum">
              <a:rPr/>
              <a:pPr lvl="0"/>
              <a:t>5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06A71245-B77C-4F71-8BC6-7A31F601C79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6EDFD522-2AE8-4F7E-9F17-9DE09E4D93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050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2EEE0BB-3AEC-4A64-87C5-4256E71487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A1E20C-399D-4C26-B10E-A723E19EB554}" type="slidenum">
              <a:rPr/>
              <a:pPr lvl="0"/>
              <a:t>7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E9EFDE5B-4147-4463-8227-D63D7FA0E3C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C31100AB-382B-4A3D-9D6B-FA01CC9416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109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96B8EF8-551C-40CB-88AC-22D0F05AD2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DDF6418-8891-4736-A832-C8B45B2534A1}" type="slidenum">
              <a:rPr/>
              <a:pPr lvl="0"/>
              <a:t>8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6071CAD7-B6A0-40EE-8D15-FFE9E11380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0A0FA9F1-10A0-4061-BC1B-D837D552DB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5203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D0A2B6C-2A65-47FA-9E7E-71115A03753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0BCA574-DBB4-407F-BCDB-EC46573F7F54}" type="slidenum">
              <a:rPr/>
              <a:pPr lvl="0"/>
              <a:t>9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016141AC-4050-43CD-8F5F-26E8B4D01B4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C59EBCCA-E771-4458-BFC4-0EF1588861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14893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99EE711-C40A-4A59-82AD-83621B83FFA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F31E58-9350-4F23-B19F-DB09F115AC2B}" type="slidenum">
              <a:rPr/>
              <a:pPr lvl="0"/>
              <a:t>10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760AB29D-459A-4706-9E3D-713B4EADE5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EFA4A9B8-D2F4-402D-940B-B87146C980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6545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0A83631-84A8-44E6-A80E-479EF6BA63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42EEF61-BEB6-46BB-A298-5EE6D94E8444}" type="slidenum">
              <a:rPr/>
              <a:pPr lvl="0"/>
              <a:t>11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B4AED373-2FE0-4866-9A3E-0624D45EA4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055059EC-4851-4771-9631-585871EF3B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17212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FD8D9DD-8CB7-4451-98BC-6C2891FA56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C6779D-0BC3-4CD1-8B2D-2D9AA4C911AB}" type="slidenum">
              <a:rPr/>
              <a:pPr lvl="0"/>
              <a:t>12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E7C3550E-B8E4-42B3-AD13-B3DBCFDEC5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4F1EC239-EF56-477B-8BD9-C3A72330CA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036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920734B-5EA6-4131-833C-1D6D4CA32E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E16E82-C0BA-4D3C-8D3D-CC6A550D4E3E}" type="slidenum">
              <a:rPr/>
              <a:pPr lvl="0"/>
              <a:t>13</a:t>
            </a:fld>
            <a:endParaRPr lang="pl-PL"/>
          </a:p>
        </p:txBody>
      </p:sp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0A35788A-C9B8-4997-A609-9713814E99B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291" y="694500"/>
            <a:ext cx="6675419" cy="3428634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50180AA7-DF1C-4DB5-B599-5DDB0584C6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338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D01E-2EF2-4002-8468-27CB61520E0B}" type="datetimeFigureOut">
              <a:rPr lang="pl-PL" smtClean="0"/>
              <a:pPr/>
              <a:t>2020-04-08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B60E-517B-496D-B88A-266AB85088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Nawożenie zbóż ozimych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Kl.2FTP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60C12DD-C56A-4978-90EE-55CD26DF22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Nawożenie siarką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E8049EC-F281-4D46-A4DF-3D65EBBDC6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70" y="1800000"/>
            <a:ext cx="7743787" cy="36151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00000"/>
              </a:lnSpc>
              <a:buNone/>
            </a:pPr>
            <a:r>
              <a:rPr lang="pl-PL" sz="2400" u="sng" dirty="0">
                <a:cs typeface="Times New Roman" pitchFamily="18"/>
              </a:rPr>
              <a:t>Pełni w roślinach zbóż zasadnicze funkcje: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Siarka jest niezbędnym składnikiem pokarmowym, wchodzi w skład aminokwasów, białek , tłuszczy, enzymów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Decyduje o prawidłowym rozwoju roślin, poprawia jakość plonu, odporność roślin na choroby szkodniki i wyleganie.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400" dirty="0">
                <a:cs typeface="Times New Roman" pitchFamily="18"/>
              </a:rPr>
              <a:t>W Polsce wiele gleb jest ubogich w siarkę. Objawy jej niedoboru ujawniają się najsilniej na glebach lekkich zwłaszcza przy intensywnej produkcji rolniczej oraz tam gdzie uprawia się rzepak.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6B26C11-5C9F-47EB-861E-F8E83FE845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Nawożenie wapniem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22EB015-7181-4BB2-AEA1-132E6B59086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7699254" cy="279575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Odpowiednie nawożenie wapniem (wapnowanie ) oprócz korzystnego wpływu na właściwości gleby  o szeregu procesów zachodzących w tkankach i organach zbóż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Wpływa na proces podziału komórek, wzrost korzeni oraz kontroluje pobieranie składników pokarmowych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Wapń  jest pobierany przez cały okres wegetacji.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AD504C08-0B92-44ED-A906-8D17705A5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977" y="4154242"/>
            <a:ext cx="2776847" cy="2338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7AABF7-A135-4A8E-BB2E-2612434A96C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</a:pPr>
            <a:r>
              <a:rPr lang="pl-PL" sz="3600" dirty="0">
                <a:latin typeface="Calibri" pitchFamily="18"/>
                <a:cs typeface="Times New Roman" pitchFamily="18"/>
              </a:rPr>
              <a:t>Zależność między odczynem gleby a przyswajalnością składników mineralnych przez rośliny (wg E. Trwoga)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1FEFC029-E470-4841-BD41-13EC4B3EC4F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0" y="1847519"/>
            <a:ext cx="6858000" cy="448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49B5C9F-2A58-4909-8D55-67234FE71B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 lIns="0" tIns="0" rIns="0" bIns="0"/>
          <a:lstStyle/>
          <a:p>
            <a:pPr lvl="0" algn="ctr"/>
            <a:r>
              <a:rPr lang="pl-PL" sz="3600" dirty="0">
                <a:latin typeface="Calibri" pitchFamily="18"/>
              </a:rPr>
              <a:t>Wapnowanie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4C388807-64AE-4123-9410-2A2F9D1CE85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just" hangingPunct="0">
              <a:lnSpc>
                <a:spcPct val="100000"/>
              </a:lnSpc>
              <a:buNone/>
            </a:pPr>
            <a:r>
              <a:rPr lang="pl-PL" sz="2200" dirty="0">
                <a:latin typeface="Arial" pitchFamily="18"/>
                <a:cs typeface="Times New Roman" pitchFamily="18"/>
              </a:rPr>
              <a:t>- O przyswajalności składników mineralnych, które dostarczyliśmy roślinom w nawożeniu bardzo silnie decyduje odczyn gleby</a:t>
            </a:r>
          </a:p>
          <a:p>
            <a:pPr lvl="0" algn="just" hangingPunct="0">
              <a:lnSpc>
                <a:spcPct val="100000"/>
              </a:lnSpc>
              <a:buNone/>
            </a:pPr>
            <a:r>
              <a:rPr lang="pl-PL" sz="2200" dirty="0">
                <a:latin typeface="Arial" pitchFamily="18"/>
                <a:cs typeface="Times New Roman" pitchFamily="18"/>
              </a:rPr>
              <a:t>- W zależności od odczynu gleby zmienia się dostępność poszczególnych makro i mikroskładników dla roślin</a:t>
            </a:r>
          </a:p>
          <a:p>
            <a:pPr lvl="0" algn="just" hangingPunct="0">
              <a:lnSpc>
                <a:spcPct val="100000"/>
              </a:lnSpc>
              <a:buNone/>
            </a:pPr>
            <a:r>
              <a:rPr lang="pl-PL" sz="2200" dirty="0">
                <a:latin typeface="Arial" pitchFamily="18"/>
                <a:cs typeface="Times New Roman" pitchFamily="18"/>
              </a:rPr>
              <a:t>- Wysokie plony można uzyskać tylko na glebach o uregulowanym odczynie i co najmniej średniej zawartości makro- i mikroelementów</a:t>
            </a:r>
          </a:p>
          <a:p>
            <a:pPr lvl="0" algn="just" hangingPunct="0">
              <a:lnSpc>
                <a:spcPct val="100000"/>
              </a:lnSpc>
              <a:buNone/>
            </a:pPr>
            <a:r>
              <a:rPr lang="pl-PL" sz="2200" dirty="0">
                <a:latin typeface="Arial" pitchFamily="18"/>
                <a:cs typeface="Times New Roman" pitchFamily="18"/>
              </a:rPr>
              <a:t>- W przypadku dużego zakwaszenia gleby odczyn regulujemy wapnując glebę odpowiednią formą nawozów wapniowych</a:t>
            </a:r>
          </a:p>
          <a:p>
            <a:pPr lvl="0" algn="just" hangingPunct="0">
              <a:lnSpc>
                <a:spcPct val="100000"/>
              </a:lnSpc>
              <a:buNone/>
            </a:pPr>
            <a:r>
              <a:rPr lang="pl-PL" sz="2200" dirty="0">
                <a:latin typeface="Arial" pitchFamily="18"/>
                <a:cs typeface="Times New Roman" pitchFamily="18"/>
              </a:rPr>
              <a:t>- W tym celu przynajmniej raz na 4 lata należy przeprowadzić analizę gleby na zawartość składników i określić jej pH.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="" xmlns:a16="http://schemas.microsoft.com/office/drawing/2014/main" id="{E85913BB-B7F9-42DA-860E-4051828A111C}"/>
              </a:ext>
            </a:extLst>
          </p:cNvPr>
          <p:cNvSpPr/>
          <p:nvPr/>
        </p:nvSpPr>
        <p:spPr>
          <a:xfrm>
            <a:off x="628560" y="365040"/>
            <a:ext cx="7886160" cy="132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2D05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Przedziały potrzeb wapnowania (źródło: IUNG-PIB)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B5A361F9-3A30-453F-AB77-DD94DFF4C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6932756"/>
              </p:ext>
            </p:extLst>
          </p:nvPr>
        </p:nvGraphicFramePr>
        <p:xfrm>
          <a:off x="702001" y="1800000"/>
          <a:ext cx="7812720" cy="46929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07256">
                  <a:extLst>
                    <a:ext uri="{9D8B030D-6E8A-4147-A177-3AD203B41FA5}">
                      <a16:colId xmlns="" xmlns:a16="http://schemas.microsoft.com/office/drawing/2014/main" val="1078167835"/>
                    </a:ext>
                  </a:extLst>
                </a:gridCol>
                <a:gridCol w="1323555">
                  <a:extLst>
                    <a:ext uri="{9D8B030D-6E8A-4147-A177-3AD203B41FA5}">
                      <a16:colId xmlns="" xmlns:a16="http://schemas.microsoft.com/office/drawing/2014/main" val="399608990"/>
                    </a:ext>
                  </a:extLst>
                </a:gridCol>
                <a:gridCol w="1334317">
                  <a:extLst>
                    <a:ext uri="{9D8B030D-6E8A-4147-A177-3AD203B41FA5}">
                      <a16:colId xmlns="" xmlns:a16="http://schemas.microsoft.com/office/drawing/2014/main" val="1930662782"/>
                    </a:ext>
                  </a:extLst>
                </a:gridCol>
                <a:gridCol w="1226454">
                  <a:extLst>
                    <a:ext uri="{9D8B030D-6E8A-4147-A177-3AD203B41FA5}">
                      <a16:colId xmlns="" xmlns:a16="http://schemas.microsoft.com/office/drawing/2014/main" val="2896694319"/>
                    </a:ext>
                  </a:extLst>
                </a:gridCol>
                <a:gridCol w="1323555">
                  <a:extLst>
                    <a:ext uri="{9D8B030D-6E8A-4147-A177-3AD203B41FA5}">
                      <a16:colId xmlns="" xmlns:a16="http://schemas.microsoft.com/office/drawing/2014/main" val="4268457246"/>
                    </a:ext>
                  </a:extLst>
                </a:gridCol>
                <a:gridCol w="1097583">
                  <a:extLst>
                    <a:ext uri="{9D8B030D-6E8A-4147-A177-3AD203B41FA5}">
                      <a16:colId xmlns="" xmlns:a16="http://schemas.microsoft.com/office/drawing/2014/main" val="1931046455"/>
                    </a:ext>
                  </a:extLst>
                </a:gridCol>
              </a:tblGrid>
              <a:tr h="847915">
                <a:tc row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Kategoria agronomiczna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gleby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rgbClr val="BBE5E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Wartość pH dla przedziału potrzeb wapnowania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rgbClr val="BBE5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1968135"/>
                  </a:ext>
                </a:extLst>
              </a:tr>
              <a:tr h="8806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konieczne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potrzebne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wskazane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ograniczone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zbędne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5486263"/>
                  </a:ext>
                </a:extLst>
              </a:tr>
              <a:tr h="694608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Bardzo lekka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do 4,0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4,1-4,5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4,6-5,0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5,1-5,5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od 5,6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053421434"/>
                  </a:ext>
                </a:extLst>
              </a:tr>
              <a:tr h="802504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Lekka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do 4,5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4,6-5,0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5,1-5,5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5,6-6,0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od 6,1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820418457"/>
                  </a:ext>
                </a:extLst>
              </a:tr>
              <a:tr h="725487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Średnia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do 5,0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5,1-5,5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5,6-6,0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6,1-6,5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od 6,6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680897618"/>
                  </a:ext>
                </a:extLst>
              </a:tr>
              <a:tr h="741834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Ciężka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do 5,5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5,6-6,0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6,1-6,5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>
                          <a:ln>
                            <a:noFill/>
                          </a:ln>
                        </a:rPr>
                        <a:t>6,6-7,0</a:t>
                      </a:r>
                      <a:endParaRPr lang="pl-PL" sz="18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>
                          <a:ln>
                            <a:noFill/>
                          </a:ln>
                        </a:rPr>
                        <a:t>od 7,1</a:t>
                      </a:r>
                      <a:endParaRPr lang="pl-PL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460734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28826E8-24E8-429B-8668-AF2B45BAA2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Dokarmianie </a:t>
            </a:r>
            <a:r>
              <a:rPr lang="pl-PL" sz="3600" dirty="0" err="1">
                <a:latin typeface="Calibri" pitchFamily="18"/>
              </a:rPr>
              <a:t>dolistne</a:t>
            </a:r>
            <a:r>
              <a:rPr lang="pl-PL" sz="3600" dirty="0">
                <a:latin typeface="Calibri" pitchFamily="18"/>
              </a:rPr>
              <a:t> zbóż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59A6EEA-A8FC-4582-BD43-35073B8236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70" y="1800000"/>
            <a:ext cx="7734880" cy="330639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W przypadku stwierdzenia niedoborów składników pokarmowych w okresie  wegetacji roślin możemy je dostarczyć poprzez dokarmianie </a:t>
            </a:r>
            <a:r>
              <a:rPr lang="pl-PL" sz="2200" dirty="0" err="1">
                <a:cs typeface="Times New Roman" pitchFamily="18"/>
              </a:rPr>
              <a:t>dolistne</a:t>
            </a:r>
            <a:r>
              <a:rPr lang="pl-PL" sz="2200" dirty="0">
                <a:cs typeface="Times New Roman" pitchFamily="18"/>
              </a:rPr>
              <a:t>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Stosujemy je wówczas gdy pobieranie składników przez rośliny jest utrudnione z powodu niedoboru wody, niskich temperatur lub nieprawidłowego odczynu.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Nawozy </a:t>
            </a:r>
            <a:r>
              <a:rPr lang="pl-PL" sz="2200" dirty="0" err="1">
                <a:cs typeface="Times New Roman" pitchFamily="18"/>
              </a:rPr>
              <a:t>dolistne</a:t>
            </a:r>
            <a:r>
              <a:rPr lang="pl-PL" sz="2200" dirty="0">
                <a:cs typeface="Times New Roman" pitchFamily="18"/>
              </a:rPr>
              <a:t> zawierające deficytowe pierwiastki aplikujemy w formie oprysku.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Stosuje się tu najczęściej wodne roztwory - mocznika, siarczanu magnezu i różne nawozy zawierające oprócz makroskładników również niedoborowe mikroelementy (Zn, B, Cu, Mn i inne).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Nawożenie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wielkość dawek nawozów </a:t>
            </a:r>
            <a:r>
              <a:rPr lang="pl-PL" dirty="0" smtClean="0"/>
              <a:t>zależy </a:t>
            </a:r>
            <a:r>
              <a:rPr lang="pl-PL" dirty="0"/>
              <a:t>od:</a:t>
            </a:r>
          </a:p>
          <a:p>
            <a:pPr>
              <a:buNone/>
            </a:pPr>
            <a:r>
              <a:rPr lang="pl-PL" dirty="0"/>
              <a:t>stanowiska, odmiany, przedplonu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6548B8D-D176-43E8-B436-E3C6352FB2C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Nawożenie mineralne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6216D22-613F-42EF-B8D9-D7CA524EFC7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4887944" cy="481455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pl-PL" sz="2200" dirty="0">
                <a:cs typeface="Times New Roman" pitchFamily="18"/>
              </a:rPr>
              <a:t>Wysokość nawożenia zbóż musi być dostosowana do potrzeb pokarmowych roślin</a:t>
            </a:r>
          </a:p>
          <a:p>
            <a:pPr lvl="0"/>
            <a:r>
              <a:rPr lang="pl-PL" sz="2200" dirty="0">
                <a:cs typeface="Times New Roman" pitchFamily="18"/>
              </a:rPr>
              <a:t>Planując nawożenie należy uwzględnić zasobność gleby w składniki mineralne (makro- i mikroelementy) , wymagania uprawianego gatunku lub jego przeznaczenie, przedplon czy zakładany plon , który chcemy uzyskać</a:t>
            </a:r>
          </a:p>
          <a:p>
            <a:pPr lvl="0"/>
            <a:r>
              <a:rPr lang="pl-PL" sz="2200" dirty="0">
                <a:cs typeface="Times New Roman" pitchFamily="18"/>
              </a:rPr>
              <a:t>Ważnym elementem końcowego plonu jest odpowiednio dobrana dawka nawożenia przeznaczona pod konkretny gatunek.</a:t>
            </a:r>
          </a:p>
          <a:p>
            <a:r>
              <a:rPr lang="pl-PL" sz="2200" dirty="0"/>
              <a:t>Najważniejsze z nich to </a:t>
            </a:r>
            <a:r>
              <a:rPr lang="pl-PL" sz="2200" b="1" dirty="0"/>
              <a:t>prawo minimum von Liebiga</a:t>
            </a:r>
            <a:r>
              <a:rPr lang="pl-PL" sz="2200" dirty="0"/>
              <a:t>, które informuje, że „wielkość plonów roślin zależy od składnika pokarmowego występującego w glebie w najmniejszej ilości”.</a:t>
            </a:r>
          </a:p>
          <a:p>
            <a:pPr lvl="0"/>
            <a:endParaRPr lang="pl-PL" sz="2400" dirty="0">
              <a:cs typeface="Times New Roman" pitchFamily="18"/>
            </a:endParaRPr>
          </a:p>
        </p:txBody>
      </p:sp>
      <p:pic>
        <p:nvPicPr>
          <p:cNvPr id="4" name="Obraz 2">
            <a:extLst>
              <a:ext uri="{FF2B5EF4-FFF2-40B4-BE49-F238E27FC236}">
                <a16:creationId xmlns="" xmlns:a16="http://schemas.microsoft.com/office/drawing/2014/main" id="{1E36216E-7AD7-4853-AA94-67D835432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7513" y="1800000"/>
            <a:ext cx="3235853" cy="453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Nawożenie </a:t>
            </a:r>
            <a:r>
              <a:rPr lang="pl-PL" dirty="0"/>
              <a:t>azotowe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v-SE" dirty="0"/>
              <a:t>dawka – 60 – 150 kg N/ha</a:t>
            </a:r>
          </a:p>
          <a:p>
            <a:pPr>
              <a:buNone/>
            </a:pPr>
            <a:r>
              <a:rPr lang="pl-PL" dirty="0"/>
              <a:t> dawkę </a:t>
            </a:r>
            <a:r>
              <a:rPr lang="pl-PL" dirty="0" smtClean="0"/>
              <a:t>zależnie </a:t>
            </a:r>
            <a:r>
              <a:rPr lang="pl-PL" dirty="0"/>
              <a:t>od wielkości dzielimy na 2 –</a:t>
            </a:r>
          </a:p>
          <a:p>
            <a:pPr>
              <a:buNone/>
            </a:pPr>
            <a:r>
              <a:rPr lang="pl-PL" dirty="0"/>
              <a:t>części</a:t>
            </a:r>
          </a:p>
          <a:p>
            <a:r>
              <a:rPr lang="pl-PL" dirty="0"/>
              <a:t> pierwszą dawkę stosujemy w momencie</a:t>
            </a:r>
          </a:p>
          <a:p>
            <a:pPr>
              <a:buNone/>
            </a:pPr>
            <a:r>
              <a:rPr lang="pl-PL" dirty="0" smtClean="0"/>
              <a:t>ruszenia </a:t>
            </a:r>
            <a:r>
              <a:rPr lang="pl-PL" dirty="0"/>
              <a:t>wegetacji,</a:t>
            </a:r>
          </a:p>
          <a:p>
            <a:r>
              <a:rPr lang="pl-PL" dirty="0"/>
              <a:t> drugą cześć w okresie krzewienia i strzelania</a:t>
            </a:r>
          </a:p>
          <a:p>
            <a:pPr>
              <a:buNone/>
            </a:pPr>
            <a:r>
              <a:rPr lang="pl-PL" dirty="0"/>
              <a:t>w źdźbło,</a:t>
            </a:r>
          </a:p>
          <a:p>
            <a:r>
              <a:rPr lang="pl-PL" dirty="0"/>
              <a:t> trzecią - przed kłoszeniem.</a:t>
            </a:r>
          </a:p>
          <a:p>
            <a:pPr>
              <a:buNone/>
            </a:pPr>
            <a:r>
              <a:rPr lang="pl-PL" dirty="0"/>
              <a:t>W</a:t>
            </a:r>
            <a:r>
              <a:rPr lang="pl-PL" dirty="0" smtClean="0"/>
              <a:t>szystkie </a:t>
            </a:r>
            <a:r>
              <a:rPr lang="pl-PL" dirty="0"/>
              <a:t>dawki poza pierwszą </a:t>
            </a:r>
            <a:r>
              <a:rPr lang="pl-PL" dirty="0" smtClean="0"/>
              <a:t>można</a:t>
            </a:r>
            <a:endParaRPr lang="pl-PL" dirty="0"/>
          </a:p>
          <a:p>
            <a:pPr>
              <a:buNone/>
            </a:pPr>
            <a:r>
              <a:rPr lang="pl-PL" dirty="0"/>
              <a:t>stosować dolistnie.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C06E996-3C3B-478E-94E3-AC84710332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pl-PL" sz="3600" dirty="0">
                <a:latin typeface="Calibri" pitchFamily="18"/>
                <a:cs typeface="Times New Roman" pitchFamily="18"/>
              </a:rPr>
              <a:t>Przykładowy podział wiosennej dawki azotu dla pszenicy w intensywnej uprawie.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91548236-9603-4850-BDBD-4640C8431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0130564"/>
              </p:ext>
            </p:extLst>
          </p:nvPr>
        </p:nvGraphicFramePr>
        <p:xfrm>
          <a:off x="645570" y="2006930"/>
          <a:ext cx="7886432" cy="40407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42553">
                  <a:extLst>
                    <a:ext uri="{9D8B030D-6E8A-4147-A177-3AD203B41FA5}">
                      <a16:colId xmlns="" xmlns:a16="http://schemas.microsoft.com/office/drawing/2014/main" val="617203845"/>
                    </a:ext>
                  </a:extLst>
                </a:gridCol>
                <a:gridCol w="2671529">
                  <a:extLst>
                    <a:ext uri="{9D8B030D-6E8A-4147-A177-3AD203B41FA5}">
                      <a16:colId xmlns="" xmlns:a16="http://schemas.microsoft.com/office/drawing/2014/main" val="1722045887"/>
                    </a:ext>
                  </a:extLst>
                </a:gridCol>
                <a:gridCol w="2672350">
                  <a:extLst>
                    <a:ext uri="{9D8B030D-6E8A-4147-A177-3AD203B41FA5}">
                      <a16:colId xmlns="" xmlns:a16="http://schemas.microsoft.com/office/drawing/2014/main" val="3884159041"/>
                    </a:ext>
                  </a:extLst>
                </a:gridCol>
              </a:tblGrid>
              <a:tr h="114257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I dawka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II dawka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III dawka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>
                    <a:solidFill>
                      <a:srgbClr val="BBE5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397346"/>
                  </a:ext>
                </a:extLst>
              </a:tr>
              <a:tr h="144825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40 % - wczesną wiosną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30% - początek  fazy strzelania w źdźbło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>
                          <a:ln>
                            <a:noFill/>
                          </a:ln>
                        </a:rPr>
                        <a:t>30% początek kłoszenia</a:t>
                      </a:r>
                      <a:endParaRPr lang="pl-PL" sz="22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770094369"/>
                  </a:ext>
                </a:extLst>
              </a:tr>
              <a:tr h="144988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>
                          <a:ln>
                            <a:noFill/>
                          </a:ln>
                        </a:rPr>
                        <a:t>30-70 kg N/ha</a:t>
                      </a:r>
                      <a:endParaRPr lang="pl-PL" sz="22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>
                          <a:ln>
                            <a:noFill/>
                          </a:ln>
                        </a:rPr>
                        <a:t>40-60 kg N/ha</a:t>
                      </a:r>
                      <a:endParaRPr lang="pl-PL" sz="2200" b="0" i="0" u="none" strike="noStrike" kern="120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2200" u="none" strike="noStrike" kern="1200" dirty="0">
                          <a:ln>
                            <a:noFill/>
                          </a:ln>
                        </a:rPr>
                        <a:t>Uzależniona od planowanego plonu ok. 10 kg N/t ziarna</a:t>
                      </a:r>
                      <a:endParaRPr lang="pl-PL" sz="22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087238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Nawożenie </a:t>
            </a:r>
            <a:r>
              <a:rPr lang="pl-PL" dirty="0"/>
              <a:t>fosforowe i potasowe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fosfor i potas </a:t>
            </a:r>
            <a:r>
              <a:rPr lang="pl-PL" dirty="0" smtClean="0"/>
              <a:t>można </a:t>
            </a:r>
            <a:r>
              <a:rPr lang="pl-PL" dirty="0"/>
              <a:t>zastosować w nawozach</a:t>
            </a:r>
          </a:p>
          <a:p>
            <a:pPr>
              <a:buNone/>
            </a:pPr>
            <a:r>
              <a:rPr lang="pl-PL" dirty="0"/>
              <a:t>pojedynczych bądź kompleksowych o</a:t>
            </a:r>
          </a:p>
          <a:p>
            <a:pPr>
              <a:buNone/>
            </a:pPr>
            <a:r>
              <a:rPr lang="pl-PL" dirty="0"/>
              <a:t>proporcjach najbardziej </a:t>
            </a:r>
            <a:r>
              <a:rPr lang="pl-PL" dirty="0" smtClean="0"/>
              <a:t>zbliżonych </a:t>
            </a:r>
            <a:r>
              <a:rPr lang="pl-PL" dirty="0"/>
              <a:t>do</a:t>
            </a:r>
          </a:p>
          <a:p>
            <a:pPr>
              <a:buNone/>
            </a:pPr>
            <a:r>
              <a:rPr lang="pl-PL" dirty="0"/>
              <a:t>zapotrzebowania na </a:t>
            </a:r>
            <a:r>
              <a:rPr lang="pl-PL" dirty="0" smtClean="0"/>
              <a:t>nie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 nawozy stosuje się przedsiewnie jesienią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EC0FA8A-53D8-4512-A3F0-0B6A2FE484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Nawożenie Potasem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3EA79C0-88E0-4484-B25C-FA19549B52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7681442" cy="28788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Spełnia szereg funkcji w odżywianiu zbóż.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Dobre zaopatrzenie w potas gwarantuje większą odporność roślin na stres wywołany niedoborem wody.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Rośliny zużywają wówczas mniej wody do wyprodukowania jednostki suchej masy.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200" dirty="0">
                <a:cs typeface="Times New Roman" pitchFamily="18"/>
              </a:rPr>
              <a:t>Zboża pobierają ten pierwiastek przez cały okres wegetacji, najwięcej jednak w okresie wzrostu wydłużeniowego.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273E1A4-96A4-49AB-AE9A-71618699CC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</a:pPr>
            <a:r>
              <a:rPr lang="pl-PL" sz="3600" dirty="0">
                <a:latin typeface="Calibri" pitchFamily="18"/>
                <a:cs typeface="Times New Roman" pitchFamily="18"/>
              </a:rPr>
              <a:t>Odpowiednie odżywienie fosforem zbóż korzystnie wpływa m.in. na: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9C6F431-8982-4F83-8190-7D4EA935D82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0"/>
            <a:ext cx="7886430" cy="39239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wzrost korzeni oraz krzewienie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podwyższenie odporności zbóż na niskie temperatury, susze, choroby i wyleganie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zwiększoną ilość zawiązywania ziaren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skrócenie okresu dojrzewania</a:t>
            </a:r>
          </a:p>
          <a:p>
            <a:pPr lvl="0" algn="just">
              <a:lnSpc>
                <a:spcPct val="100000"/>
              </a:lnSpc>
            </a:pPr>
            <a:endParaRPr lang="pl-PL" sz="2400" dirty="0">
              <a:cs typeface="Times New Roman" pitchFamily="18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l-PL" sz="2400" dirty="0">
                <a:solidFill>
                  <a:srgbClr val="00B050"/>
                </a:solidFill>
                <a:cs typeface="Times New Roman" pitchFamily="18"/>
              </a:rPr>
              <a:t>Warto podkreślić że zwłaszcza formy ozime zbóż największe zapotrzebowanie na fosfor wykazują w fazach wzrostu początkowego i wiosennego ruszenia wegetacji roślin.</a:t>
            </a:r>
          </a:p>
          <a:p>
            <a:pPr lvl="0" algn="just">
              <a:lnSpc>
                <a:spcPct val="100000"/>
              </a:lnSpc>
            </a:pPr>
            <a:endParaRPr lang="pl-PL" sz="2400" dirty="0">
              <a:cs typeface="Times New Roman" pitchFamily="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C301917-2B72-4480-A1FC-B74D6AC4162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solidFill>
            <a:srgbClr val="92D050"/>
          </a:solidFill>
        </p:spPr>
        <p:txBody>
          <a:bodyPr/>
          <a:lstStyle/>
          <a:p>
            <a:pPr lvl="0" algn="ctr"/>
            <a:r>
              <a:rPr lang="pl-PL" sz="3600" dirty="0">
                <a:latin typeface="Calibri" pitchFamily="18"/>
              </a:rPr>
              <a:t>Nawożenie magnezem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8B66155-310C-4156-9257-D9FBDBBC6B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9569" y="1800001"/>
            <a:ext cx="7886430" cy="335389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Bierze udział w bardzo dużej liczbie procesów fizjologicznych w roślinie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Zapewnia efektywne pobieranie i przetwarzanie azotu w plonie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 Ma pozytywny wpływ na funkcjonowanie systemu korzeniowego w zakresie pobierania wody i składników mineralnych w glebie oraz tolerancji na krótkie okresy suszy</a:t>
            </a:r>
          </a:p>
          <a:p>
            <a:pPr lvl="0" algn="just">
              <a:lnSpc>
                <a:spcPct val="100000"/>
              </a:lnSpc>
            </a:pPr>
            <a:r>
              <a:rPr lang="pl-PL" sz="2400" dirty="0">
                <a:cs typeface="Times New Roman" pitchFamily="18"/>
              </a:rPr>
              <a:t> Zboża pobierają ten składnik przez cały okres wegetacji, nie tylko przez korzenie ale również przez liście z wodnego roztworu siarczanu magnezu.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770</Words>
  <Application>Microsoft Office PowerPoint</Application>
  <PresentationFormat>Pokaz na ekranie (4:3)</PresentationFormat>
  <Paragraphs>120</Paragraphs>
  <Slides>15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Nawożenie zbóż ozimych</vt:lpstr>
      <vt:lpstr>Nawożenie</vt:lpstr>
      <vt:lpstr>Nawożenie mineralne</vt:lpstr>
      <vt:lpstr>Nawożenie azotowe</vt:lpstr>
      <vt:lpstr>Przykładowy podział wiosennej dawki azotu dla pszenicy w intensywnej uprawie.</vt:lpstr>
      <vt:lpstr>Nawożenie fosforowe i potasowe</vt:lpstr>
      <vt:lpstr>Nawożenie Potasem</vt:lpstr>
      <vt:lpstr>Odpowiednie odżywienie fosforem zbóż korzystnie wpływa m.in. na:</vt:lpstr>
      <vt:lpstr>Nawożenie magnezem</vt:lpstr>
      <vt:lpstr>Nawożenie siarką</vt:lpstr>
      <vt:lpstr>Nawożenie wapniem</vt:lpstr>
      <vt:lpstr>Zależność między odczynem gleby a przyswajalnością składników mineralnych przez rośliny (wg E. Trwoga)</vt:lpstr>
      <vt:lpstr>Wapnowanie</vt:lpstr>
      <vt:lpstr>Slajd 14</vt:lpstr>
      <vt:lpstr>Dokarmianie dolistne zbóż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Zboża ozime kl.2FTP</dc:title>
  <dc:creator>Mateusz</dc:creator>
  <cp:lastModifiedBy>Mateusz</cp:lastModifiedBy>
  <cp:revision>7</cp:revision>
  <dcterms:created xsi:type="dcterms:W3CDTF">2020-04-07T14:31:22Z</dcterms:created>
  <dcterms:modified xsi:type="dcterms:W3CDTF">2020-04-08T06:36:08Z</dcterms:modified>
</cp:coreProperties>
</file>