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33"/>
  </p:notesMasterIdLst>
  <p:sldIdLst>
    <p:sldId id="256" r:id="rId3"/>
    <p:sldId id="257" r:id="rId4"/>
    <p:sldId id="270" r:id="rId5"/>
    <p:sldId id="259" r:id="rId6"/>
    <p:sldId id="287" r:id="rId7"/>
    <p:sldId id="262" r:id="rId8"/>
    <p:sldId id="288" r:id="rId9"/>
    <p:sldId id="289" r:id="rId10"/>
    <p:sldId id="290" r:id="rId11"/>
    <p:sldId id="291" r:id="rId12"/>
    <p:sldId id="264" r:id="rId13"/>
    <p:sldId id="267" r:id="rId14"/>
    <p:sldId id="292" r:id="rId15"/>
    <p:sldId id="269" r:id="rId16"/>
    <p:sldId id="271" r:id="rId17"/>
    <p:sldId id="278" r:id="rId18"/>
    <p:sldId id="279" r:id="rId19"/>
    <p:sldId id="272" r:id="rId20"/>
    <p:sldId id="273" r:id="rId21"/>
    <p:sldId id="274" r:id="rId22"/>
    <p:sldId id="280" r:id="rId23"/>
    <p:sldId id="276" r:id="rId24"/>
    <p:sldId id="275" r:id="rId25"/>
    <p:sldId id="277" r:id="rId26"/>
    <p:sldId id="281" r:id="rId27"/>
    <p:sldId id="283" r:id="rId28"/>
    <p:sldId id="284" r:id="rId29"/>
    <p:sldId id="285" r:id="rId30"/>
    <p:sldId id="282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44" d="100"/>
          <a:sy n="44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7274FFF-1832-4984-B7EB-E0F83919379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48FE8F41-E671-4A50-9AEA-6CE65FE51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4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9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459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05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56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79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44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94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noProof="1" smtClean="0"/>
              <a:t>Kliknij, aby edytować styl wzorca podtytułu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AD45-5154-4E2B-9680-240E5A710E86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C5BED8-E022-43B9-AAE3-0F7ED9E75C55}" type="slidenum">
              <a:rPr lang="en-US" sz="18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13" y="1449303"/>
            <a:ext cx="9006840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66" y="1396720"/>
            <a:ext cx="900449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509" y="2976649"/>
            <a:ext cx="900985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l-PL" noProof="1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629-B628-4031-806A-078AD939790A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BED8-E022-43B9-AAE3-0F7ED9E75C55}" type="slidenum">
              <a:rPr lang="en-US" sz="2000" smtClean="0">
                <a:solidFill>
                  <a:srgbClr val="FFFFFF"/>
                </a:solidFill>
                <a:latin typeface="+mj-lt"/>
                <a:ea typeface="+mj-lt"/>
                <a:cs typeface="+mj-lt"/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629-B628-4031-806A-078AD939790A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BED8-E022-43B9-AAE3-0F7ED9E75C55}" type="slidenum">
              <a:rPr lang="en-US" sz="2000" smtClean="0">
                <a:solidFill>
                  <a:srgbClr val="FFFFFF"/>
                </a:solidFill>
                <a:latin typeface="+mj-lt"/>
                <a:ea typeface="+mj-lt"/>
                <a:cs typeface="+mj-lt"/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B937-0D81-49D7-BD7F-D4BB8E5B42DE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latin typeface="+mj-lt"/>
                <a:ea typeface="+mj-lt"/>
                <a:cs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B012-B42E-402E-9A43-2F83EA8A37E1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8307" y="2376830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307" y="2341475"/>
            <a:ext cx="9004494" cy="457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09858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0429-4E5D-4374-8A9B-A7FE97DF2AC7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22CB-92AE-4D69-8517-1630B6860F90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647-E7E6-4F38-815A-29B76715634D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DBF-EC48-4489-B70F-16C6DB469967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33FB-2A5C-4E92-A3B9-6E0D0ED3147A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627D-B7EA-412F-B4DB-2BC55D2B9DF7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307" y="4648200"/>
            <a:ext cx="9004494" cy="457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307" y="4775605"/>
            <a:ext cx="9009858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" y="73152"/>
            <a:ext cx="9006840" cy="457504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pl-PL" noProof="1" smtClean="0"/>
              <a:t>Kliknij, aby edytować styl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 noProof="1" smtClean="0"/>
              <a:t>Kliknij, aby edytować style wzorca tekstu</a:t>
            </a:r>
          </a:p>
          <a:p>
            <a:pPr lvl="1"/>
            <a:r>
              <a:rPr lang="pl-PL" noProof="1" smtClean="0"/>
              <a:t>Drugi poziom</a:t>
            </a:r>
          </a:p>
          <a:p>
            <a:pPr lvl="2"/>
            <a:r>
              <a:rPr lang="pl-PL" noProof="1" smtClean="0"/>
              <a:t>Trzeci poziom</a:t>
            </a:r>
          </a:p>
          <a:p>
            <a:pPr lvl="3"/>
            <a:r>
              <a:rPr lang="pl-PL" noProof="1" smtClean="0"/>
              <a:t>Czwarty poziom</a:t>
            </a:r>
          </a:p>
          <a:p>
            <a:pPr lvl="4"/>
            <a:r>
              <a:rPr lang="pl-PL" noProof="1" smtClean="0"/>
              <a:t>Piąty poziom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fld id="{F2A93629-B628-4031-806A-078AD939790A}" type="datetime1">
              <a:rPr lang="en-US" smtClean="0"/>
              <a:pPr algn="r"/>
              <a:t>4/13/2020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lt"/>
                <a:cs typeface="+mj-lt"/>
              </a:defRPr>
            </a:lvl1pPr>
          </a:lstStyle>
          <a:p>
            <a:pPr algn="ctr"/>
            <a:fld id="{E7C5BED8-E022-43B9-AAE3-0F7ED9E75C55}" type="slidenum">
              <a:rPr lang="en-US" sz="2000" smtClean="0">
                <a:solidFill>
                  <a:srgbClr val="FFFFFF"/>
                </a:solidFill>
                <a:latin typeface="+mj-lt"/>
                <a:ea typeface="+mj-lt"/>
                <a:cs typeface="+mj-lt"/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  <a:latin typeface="+mj-lt"/>
              <a:ea typeface="+mj-lt"/>
              <a:cs typeface="+mj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INSTALACJA </a:t>
            </a:r>
            <a:br>
              <a:rPr lang="pl-PL" dirty="0" smtClean="0"/>
            </a:br>
            <a:r>
              <a:rPr lang="pl-PL" dirty="0" smtClean="0"/>
              <a:t>WODNO - KANALIZACYJNA</a:t>
            </a:r>
            <a:endParaRPr lang="pl-PL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tint val="10000"/>
                </a:schemeClr>
              </a:solidFill>
              <a:effectLst>
                <a:outerShdw blurRad="50000" dist="50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ZAWÓR ZWROTNY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ODPOWIETRZNIK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324100"/>
            <a:ext cx="3733800" cy="373380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324100"/>
            <a:ext cx="3733800" cy="3733799"/>
          </a:xfrm>
        </p:spPr>
      </p:pic>
    </p:spTree>
    <p:extLst>
      <p:ext uri="{BB962C8B-B14F-4D97-AF65-F5344CB8AC3E}">
        <p14:creationId xmlns:p14="http://schemas.microsoft.com/office/powerpoint/2010/main" xmlns="" val="283596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WEWNĘTRZNA </a:t>
            </a:r>
            <a:r>
              <a:rPr lang="pl-PL" dirty="0" smtClean="0"/>
              <a:t> SIEĆ WODOCIĄGOWA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1" dirty="0"/>
              <a:t>Wewnętrzna sieć wodociągowa </a:t>
            </a:r>
            <a:r>
              <a:rPr lang="pl-PL" dirty="0"/>
              <a:t>zaczyna się za wodomierzem. Wodomierz instaluje się w piwnicy lub w specjalnej studzience między zaworami przelotowymi odcinającymi dopływ wody, w celu naprawy czy wymiany wodomierza lub całej sieci wewnętrznej. Składa się z rur, rozdzielaczy poziomych, rozprowadzających wodę do </a:t>
            </a:r>
            <a:r>
              <a:rPr lang="pl-PL" dirty="0" smtClean="0"/>
              <a:t>poszczególnych</a:t>
            </a:r>
            <a:r>
              <a:rPr lang="pl-PL" dirty="0"/>
              <a:t> </a:t>
            </a:r>
            <a:r>
              <a:rPr lang="pl-PL" dirty="0" smtClean="0"/>
              <a:t>części </a:t>
            </a:r>
            <a:r>
              <a:rPr lang="pl-PL" dirty="0"/>
              <a:t>obiektu na różne kondygnacje oraz z rozgałęzień, rozprowadzających wodę od pionów do punktów poboru.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0" y="1362075"/>
            <a:ext cx="59055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844824"/>
            <a:ext cx="4764360" cy="36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26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INSTALACJA WODY CIEPŁEJ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b="1" dirty="0"/>
              <a:t>Ciepła woda użytkowa </a:t>
            </a:r>
            <a:r>
              <a:rPr lang="pl-PL" dirty="0"/>
              <a:t>(zwana w skrócie </a:t>
            </a:r>
            <a:r>
              <a:rPr lang="pl-PL" b="1" dirty="0" err="1"/>
              <a:t>c.w.u</a:t>
            </a:r>
            <a:r>
              <a:rPr lang="pl-PL" b="1" dirty="0"/>
              <a:t>.</a:t>
            </a:r>
            <a:r>
              <a:rPr lang="pl-PL" dirty="0"/>
              <a:t>) jest to woda pitna podgrzana do </a:t>
            </a:r>
            <a:r>
              <a:rPr lang="pl-PL" dirty="0" smtClean="0"/>
              <a:t>odpowiedniej </a:t>
            </a:r>
            <a:r>
              <a:rPr lang="pl-PL" dirty="0"/>
              <a:t>temperatury, będąca pod odpowiednim ciśnieniem. Przygotowywana jest przez urządzenie stanowiące część instalacji wodociągowej. </a:t>
            </a:r>
            <a:endParaRPr lang="pl-PL" dirty="0" smtClean="0"/>
          </a:p>
          <a:p>
            <a:pPr algn="just"/>
            <a:r>
              <a:rPr lang="pl-PL" dirty="0" smtClean="0"/>
              <a:t>Instalacja </a:t>
            </a:r>
            <a:r>
              <a:rPr lang="pl-PL" dirty="0"/>
              <a:t>ciepłej wody </a:t>
            </a:r>
            <a:r>
              <a:rPr lang="pl-PL" dirty="0" smtClean="0"/>
              <a:t>powinna </a:t>
            </a:r>
            <a:r>
              <a:rPr lang="pl-PL" dirty="0"/>
              <a:t>zapewniać uzyskanie w punktach poboru temperatury wody nie niższej niż 55°C i nie wyższej niż 60°C. </a:t>
            </a:r>
            <a:endParaRPr lang="pl-PL" dirty="0" smtClean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pomieszczeniach zmywalni powinny znajdować się urządzenia podgrzewacze do wyparzania naczyń kuchennych i stołowych, podgrzewające wodę do temperatury około 90°C, jeśli zmywalnia nie jest wyposażona w urządzenia z własnymi elementami grzejnymi.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INSTALACJA WODY CIEPŁEJ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Podział instalacji </a:t>
            </a:r>
            <a:r>
              <a:rPr lang="pl-PL" dirty="0" err="1"/>
              <a:t>c.w.u</a:t>
            </a:r>
            <a:r>
              <a:rPr lang="pl-PL" dirty="0"/>
              <a:t>.: </a:t>
            </a:r>
          </a:p>
          <a:p>
            <a:r>
              <a:rPr lang="pl-PL" dirty="0" smtClean="0"/>
              <a:t> </a:t>
            </a:r>
            <a:r>
              <a:rPr lang="pl-PL" dirty="0"/>
              <a:t>instalacja </a:t>
            </a:r>
            <a:r>
              <a:rPr lang="pl-PL" dirty="0" err="1"/>
              <a:t>c.w.u</a:t>
            </a:r>
            <a:r>
              <a:rPr lang="pl-PL" dirty="0"/>
              <a:t>. zasilana </a:t>
            </a:r>
            <a:r>
              <a:rPr lang="pl-PL" dirty="0" smtClean="0"/>
              <a:t>centralnie</a:t>
            </a:r>
            <a:r>
              <a:rPr lang="pl-PL" dirty="0"/>
              <a:t> </a:t>
            </a:r>
            <a:r>
              <a:rPr lang="pl-PL" dirty="0" smtClean="0"/>
              <a:t>– wykorzystująca ciepło dostarczane przez elektrociepłownię i podgrzewająca wodę w instalacji wodociągowej </a:t>
            </a:r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instalacja </a:t>
            </a:r>
            <a:r>
              <a:rPr lang="pl-PL" dirty="0" err="1"/>
              <a:t>c.w.u</a:t>
            </a:r>
            <a:r>
              <a:rPr lang="pl-PL" dirty="0"/>
              <a:t>. zasilana </a:t>
            </a:r>
            <a:r>
              <a:rPr lang="pl-PL" dirty="0" smtClean="0"/>
              <a:t>lokalnie</a:t>
            </a:r>
            <a:r>
              <a:rPr lang="pl-PL" dirty="0"/>
              <a:t> </a:t>
            </a:r>
            <a:r>
              <a:rPr lang="pl-PL" dirty="0" smtClean="0"/>
              <a:t>– z wykorzystaniem urządzeń pojemnościowych (bojlery) i przepływowych (kotły)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118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372" y="260648"/>
            <a:ext cx="554725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46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ZASADY UŻYTKOWANIA INSTALACJI WODOCIĄGOWEJ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Kontrolować szczelność instalacji</a:t>
            </a:r>
          </a:p>
          <a:p>
            <a:r>
              <a:rPr lang="pl-PL" dirty="0" smtClean="0"/>
              <a:t>Sprawdzać działanie zaworów odcinających</a:t>
            </a:r>
          </a:p>
          <a:p>
            <a:r>
              <a:rPr lang="pl-PL" dirty="0" smtClean="0"/>
              <a:t>Kontrolować jakość wody pitnej</a:t>
            </a:r>
          </a:p>
          <a:p>
            <a:r>
              <a:rPr lang="pl-PL" dirty="0" smtClean="0"/>
              <a:t>Stosować stacje i preparaty zmiękczające wodę</a:t>
            </a:r>
          </a:p>
          <a:p>
            <a:r>
              <a:rPr lang="pl-PL" dirty="0" smtClean="0"/>
              <a:t>Sprawdzać stopień osadzenia kamienia w urządzeniach</a:t>
            </a:r>
          </a:p>
          <a:p>
            <a:r>
              <a:rPr lang="pl-PL" dirty="0" smtClean="0"/>
              <a:t>Okresowo konserwować węzły ciepłownicze i urządzenia do podgrzewania wody, zgodnie z przepisami</a:t>
            </a:r>
          </a:p>
          <a:p>
            <a:r>
              <a:rPr lang="pl-PL" dirty="0" smtClean="0"/>
              <a:t>Okresowo kontrolować układy wentylacji i przewodów spalinowych niezbędnych przy urządzeniach grzewczych</a:t>
            </a:r>
          </a:p>
          <a:p>
            <a:r>
              <a:rPr lang="pl-PL" dirty="0" smtClean="0"/>
              <a:t>Utrzymywać odpowiednią czystość mikrobiologiczną </a:t>
            </a:r>
            <a:r>
              <a:rPr lang="pl-PL" dirty="0" err="1" smtClean="0"/>
              <a:t>c.w.u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2309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INSTALACJA KANALIZACYJNA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Instalacja kanalizacyjna służy do odprowadzenia wody zużytej, zanieczyszczonej (tzw. ścieków) do kanalizacji miejskiej lub lokalnej oczyszczalni </a:t>
            </a:r>
            <a:r>
              <a:rPr lang="pl-PL" dirty="0" smtClean="0"/>
              <a:t>ścieków.</a:t>
            </a:r>
          </a:p>
          <a:p>
            <a:r>
              <a:rPr lang="pl-PL" dirty="0" smtClean="0"/>
              <a:t>W </a:t>
            </a:r>
            <a:r>
              <a:rPr lang="pl-PL" dirty="0"/>
              <a:t>zakładach </a:t>
            </a:r>
            <a:r>
              <a:rPr lang="pl-PL" dirty="0" smtClean="0"/>
              <a:t>gastronomicznych </a:t>
            </a:r>
            <a:r>
              <a:rPr lang="pl-PL" dirty="0"/>
              <a:t>odprowadza się ścieki pochodzenia technologicznego i </a:t>
            </a:r>
            <a:r>
              <a:rPr lang="pl-PL" dirty="0" smtClean="0"/>
              <a:t>sanitarnego.</a:t>
            </a:r>
          </a:p>
          <a:p>
            <a:r>
              <a:rPr lang="pl-PL" b="1" dirty="0" smtClean="0"/>
              <a:t>Ścieki </a:t>
            </a:r>
            <a:r>
              <a:rPr lang="pl-PL" b="1" dirty="0"/>
              <a:t>technologiczne </a:t>
            </a:r>
            <a:r>
              <a:rPr lang="pl-PL" dirty="0"/>
              <a:t>odprowadzane są z pomieszczeń produkcyjnych, magazynowych, </a:t>
            </a:r>
            <a:r>
              <a:rPr lang="pl-PL" dirty="0" smtClean="0"/>
              <a:t>pomocniczych</a:t>
            </a:r>
            <a:r>
              <a:rPr lang="pl-PL" dirty="0"/>
              <a:t>, zmywalni, natomiast ścieki higieniczno-sanitarne </a:t>
            </a:r>
            <a:r>
              <a:rPr lang="pl-PL" b="1" dirty="0" smtClean="0"/>
              <a:t>(ścieki bytowo – gospodarcze) </a:t>
            </a:r>
            <a:r>
              <a:rPr lang="pl-PL" dirty="0" smtClean="0"/>
              <a:t>powstają </a:t>
            </a:r>
            <a:r>
              <a:rPr lang="pl-PL" dirty="0"/>
              <a:t>głównie z </a:t>
            </a:r>
            <a:r>
              <a:rPr lang="pl-PL" dirty="0" smtClean="0"/>
              <a:t>urządzeń </a:t>
            </a:r>
            <a:r>
              <a:rPr lang="pl-PL" dirty="0"/>
              <a:t>sanitarnych. </a:t>
            </a:r>
          </a:p>
        </p:txBody>
      </p:sp>
    </p:spTree>
    <p:extLst>
      <p:ext uri="{BB962C8B-B14F-4D97-AF65-F5344CB8AC3E}">
        <p14:creationId xmlns:p14="http://schemas.microsoft.com/office/powerpoint/2010/main" xmlns="" val="353312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ELEMENTY INSTALACJI KANALIZACYJNEJ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dirty="0" smtClean="0"/>
              <a:t> </a:t>
            </a:r>
            <a:r>
              <a:rPr lang="pl-PL" b="1" dirty="0"/>
              <a:t>Podejścia </a:t>
            </a:r>
            <a:r>
              <a:rPr lang="pl-PL" dirty="0"/>
              <a:t>– odcinki rur łączące przybory sanitarne z pionem kanalizacyjnym (inaczej spustem), czyli pionowym odcinkiem rury o dużej średnicy, do którego spływają ścieki z podejść kanalizacyjnych. Rury kanalizacyjne wykonane są z </a:t>
            </a:r>
            <a:r>
              <a:rPr lang="pl-PL" dirty="0" smtClean="0"/>
              <a:t>polichlorku </a:t>
            </a:r>
            <a:r>
              <a:rPr lang="pl-PL" dirty="0"/>
              <a:t>winylu PCV i są łączone za pomocą kielichów i uszczelek gumowych. </a:t>
            </a:r>
          </a:p>
          <a:p>
            <a:r>
              <a:rPr lang="pl-PL" dirty="0" smtClean="0"/>
              <a:t> </a:t>
            </a:r>
            <a:r>
              <a:rPr lang="pl-PL" b="1" dirty="0"/>
              <a:t>Poziom kanalizacyjny </a:t>
            </a:r>
            <a:r>
              <a:rPr lang="pl-PL" dirty="0"/>
              <a:t>(przewód odpływowy) – spływają do niego ścieki z </a:t>
            </a:r>
            <a:r>
              <a:rPr lang="pl-PL" dirty="0" smtClean="0"/>
              <a:t>jednego </a:t>
            </a:r>
            <a:r>
              <a:rPr lang="pl-PL" dirty="0"/>
              <a:t>lub kilku pionów. </a:t>
            </a:r>
          </a:p>
          <a:p>
            <a:r>
              <a:rPr lang="pl-PL" b="1" dirty="0" err="1" smtClean="0"/>
              <a:t>Przykanalik</a:t>
            </a:r>
            <a:r>
              <a:rPr lang="pl-PL" b="1" dirty="0" smtClean="0"/>
              <a:t> </a:t>
            </a:r>
            <a:r>
              <a:rPr lang="pl-PL" dirty="0"/>
              <a:t>(podłączenie kanalizacyjne) – przewód zbiorczy, do którego </a:t>
            </a:r>
            <a:r>
              <a:rPr lang="pl-PL" dirty="0" smtClean="0"/>
              <a:t>spływają </a:t>
            </a:r>
            <a:r>
              <a:rPr lang="pl-PL" dirty="0"/>
              <a:t>ścieki z poziomów kanalizacyjnych. </a:t>
            </a:r>
            <a:r>
              <a:rPr lang="pl-PL" dirty="0" err="1"/>
              <a:t>Przykanalik</a:t>
            </a:r>
            <a:r>
              <a:rPr lang="pl-PL" dirty="0"/>
              <a:t> odprowadza je do </a:t>
            </a:r>
            <a:r>
              <a:rPr lang="pl-PL" dirty="0" smtClean="0"/>
              <a:t>zewnętrznej </a:t>
            </a:r>
            <a:r>
              <a:rPr lang="pl-PL" dirty="0"/>
              <a:t>sieci kanalizacyjnej lub do innego odbiornika – zbiornika </a:t>
            </a:r>
            <a:r>
              <a:rPr lang="pl-PL" dirty="0" smtClean="0"/>
              <a:t>bezodpływowego</a:t>
            </a:r>
            <a:r>
              <a:rPr lang="pl-PL" dirty="0"/>
              <a:t>, zwanego potocznie szambem, przydomowej oczyszczalni ścieków itp.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33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ZNACZENIE INSTALACJI WODOCIĄGOWEJ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skład instalacji sanitarno-technicznej w zakładach gastronomicznych </a:t>
            </a:r>
            <a:r>
              <a:rPr lang="pl-PL" dirty="0" smtClean="0"/>
              <a:t>wchodzi:</a:t>
            </a:r>
          </a:p>
          <a:p>
            <a:r>
              <a:rPr lang="pl-PL" dirty="0" smtClean="0"/>
              <a:t> instalacja </a:t>
            </a:r>
            <a:r>
              <a:rPr lang="pl-PL" dirty="0"/>
              <a:t>wodociągowa wody zimnej i </a:t>
            </a:r>
            <a:r>
              <a:rPr lang="pl-PL" dirty="0" smtClean="0"/>
              <a:t>ciepłej</a:t>
            </a:r>
          </a:p>
          <a:p>
            <a:r>
              <a:rPr lang="pl-PL" dirty="0" smtClean="0"/>
              <a:t>instalacja </a:t>
            </a:r>
            <a:r>
              <a:rPr lang="pl-PL" dirty="0"/>
              <a:t>kanalizacyjna.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Woda </a:t>
            </a:r>
            <a:r>
              <a:rPr lang="pl-PL" dirty="0"/>
              <a:t>jest </a:t>
            </a:r>
            <a:r>
              <a:rPr lang="pl-PL" dirty="0" smtClean="0"/>
              <a:t>podstawowym </a:t>
            </a:r>
            <a:r>
              <a:rPr lang="pl-PL" dirty="0"/>
              <a:t>czynnikiem procesowym w zakładach </a:t>
            </a:r>
            <a:r>
              <a:rPr lang="pl-PL" dirty="0" smtClean="0"/>
              <a:t>gastronomicznych wykorzystywanym do:</a:t>
            </a:r>
          </a:p>
          <a:p>
            <a:r>
              <a:rPr lang="pl-PL" dirty="0" smtClean="0"/>
              <a:t> </a:t>
            </a:r>
            <a:r>
              <a:rPr lang="pl-PL" dirty="0"/>
              <a:t>sporządzania potraw</a:t>
            </a:r>
            <a:r>
              <a:rPr lang="pl-PL" dirty="0" smtClean="0"/>
              <a:t>,</a:t>
            </a:r>
          </a:p>
          <a:p>
            <a:r>
              <a:rPr lang="pl-PL" dirty="0" smtClean="0"/>
              <a:t> mycia i  </a:t>
            </a:r>
            <a:r>
              <a:rPr lang="pl-PL" dirty="0"/>
              <a:t>płukania</a:t>
            </a:r>
            <a:r>
              <a:rPr lang="pl-PL" dirty="0" smtClean="0"/>
              <a:t>,</a:t>
            </a:r>
          </a:p>
          <a:p>
            <a:r>
              <a:rPr lang="pl-PL" dirty="0" smtClean="0"/>
              <a:t> </a:t>
            </a:r>
            <a:r>
              <a:rPr lang="pl-PL" dirty="0"/>
              <a:t>zmywania naczyń </a:t>
            </a:r>
            <a:r>
              <a:rPr lang="pl-PL" dirty="0" smtClean="0"/>
              <a:t>kuchennych </a:t>
            </a:r>
            <a:r>
              <a:rPr lang="pl-PL" dirty="0"/>
              <a:t>i stołowych.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Źródło </a:t>
            </a:r>
            <a:r>
              <a:rPr lang="pl-PL" dirty="0"/>
              <a:t>wody powinno znajdować się również w pomieszczeniach </a:t>
            </a:r>
            <a:r>
              <a:rPr lang="pl-PL" dirty="0" smtClean="0"/>
              <a:t>socjalnych </a:t>
            </a:r>
            <a:r>
              <a:rPr lang="pl-PL" dirty="0"/>
              <a:t>i sanitarnych. </a:t>
            </a:r>
            <a:endParaRPr lang="pl-PL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ELEMENTY INSTALACJI </a:t>
            </a:r>
            <a:r>
              <a:rPr lang="pl-PL" dirty="0" smtClean="0"/>
              <a:t>KANALIZACYJNEJ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/>
          </a:p>
          <a:p>
            <a:pPr algn="just"/>
            <a:r>
              <a:rPr lang="pl-PL" b="1" dirty="0"/>
              <a:t>Syfon </a:t>
            </a:r>
            <a:r>
              <a:rPr lang="pl-PL" dirty="0"/>
              <a:t>(zamknięcie wodne) – urządzenie zabezpieczające przed przedostaniem się gazów z instalacji kanalizacyjnej do pomieszczeń, w których zainstalowane są przybory sanitarne. Syfony montuje się przy każdym urządzeniu wypełnionym wodą. Są naturalnymi zaworami, uniemożliwiającymi przedostanie się </a:t>
            </a:r>
            <a:r>
              <a:rPr lang="pl-PL" dirty="0" smtClean="0"/>
              <a:t>nieprzyjemnych </a:t>
            </a:r>
            <a:r>
              <a:rPr lang="pl-PL" dirty="0"/>
              <a:t>zapachów z instalacji kanalizacyjnych. </a:t>
            </a:r>
          </a:p>
          <a:p>
            <a:pPr algn="just"/>
            <a:r>
              <a:rPr lang="pl-PL" b="1" dirty="0" smtClean="0"/>
              <a:t>Wpust </a:t>
            </a:r>
            <a:r>
              <a:rPr lang="pl-PL" b="1" dirty="0"/>
              <a:t>kanalizacyjny </a:t>
            </a:r>
            <a:r>
              <a:rPr lang="pl-PL" dirty="0"/>
              <a:t>– urządzenie zbierające ścieki z odwadnianej powierzchni. Wpusty instaluje się, np. w podłodze pomieszczeń gospodarczych. </a:t>
            </a:r>
          </a:p>
          <a:p>
            <a:pPr algn="just"/>
            <a:r>
              <a:rPr lang="pl-PL" dirty="0" smtClean="0"/>
              <a:t> </a:t>
            </a:r>
            <a:r>
              <a:rPr lang="pl-PL" b="1" dirty="0"/>
              <a:t>Czyszczak </a:t>
            </a:r>
            <a:r>
              <a:rPr lang="pl-PL" dirty="0"/>
              <a:t>– szczelnie zamykany otwór rewizyjny, umożliwiający oczyszczenie niedrożnego przewodu kanalizacyjnego. Czyszczaki montuje się w dolnej części pionów kanalizacyjnych oraz na przewodach odpływowych dłuższych niż 15 m. </a:t>
            </a:r>
          </a:p>
          <a:p>
            <a:pPr algn="just"/>
            <a:r>
              <a:rPr lang="pl-PL" b="1" dirty="0" smtClean="0"/>
              <a:t>Przewody </a:t>
            </a:r>
            <a:r>
              <a:rPr lang="pl-PL" b="1" dirty="0"/>
              <a:t>wentylacyjne </a:t>
            </a:r>
            <a:r>
              <a:rPr lang="pl-PL" dirty="0"/>
              <a:t>– służą do napowietrzania kanalizacji i usuwania z niej gazów towarzyszących rozkładowi ścieków. Podstawowym sposobem wentylacji jest wyprowadzenie pionów wentylacyjnych ponad dach. </a:t>
            </a:r>
          </a:p>
        </p:txBody>
      </p:sp>
    </p:spTree>
    <p:extLst>
      <p:ext uri="{BB962C8B-B14F-4D97-AF65-F5344CB8AC3E}">
        <p14:creationId xmlns:p14="http://schemas.microsoft.com/office/powerpoint/2010/main" xmlns="" val="424430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12282"/>
            <a:ext cx="3384376" cy="315282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12282"/>
            <a:ext cx="3737992" cy="31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70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24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07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OCHRONA ŚRODOWISKA A ŚCIEKI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Zgodnie z obowiązującymi przepisami, zakłady gastronomiczne muszą być wyposażone w lokalne urządzenia do oczyszczania ścieków. Do tych urządzeń należą: </a:t>
            </a:r>
          </a:p>
          <a:p>
            <a:r>
              <a:rPr lang="pl-PL" b="1" dirty="0" smtClean="0"/>
              <a:t>Separatory </a:t>
            </a:r>
            <a:r>
              <a:rPr lang="pl-PL" b="1" dirty="0"/>
              <a:t>tłuszczu </a:t>
            </a:r>
            <a:r>
              <a:rPr lang="pl-PL" dirty="0"/>
              <a:t>(</a:t>
            </a:r>
            <a:r>
              <a:rPr lang="pl-PL" b="1" dirty="0"/>
              <a:t>odtłuszczacze</a:t>
            </a:r>
            <a:r>
              <a:rPr lang="pl-PL" dirty="0"/>
              <a:t>) – służą do oddzielenia tłuszczu. </a:t>
            </a:r>
            <a:r>
              <a:rPr lang="pl-PL" dirty="0" smtClean="0"/>
              <a:t>Odtłuszczacze </a:t>
            </a:r>
            <a:r>
              <a:rPr lang="pl-PL" dirty="0"/>
              <a:t>są wmontowane w przewód kanalizacyjny na przyłączu </a:t>
            </a:r>
            <a:r>
              <a:rPr lang="pl-PL" dirty="0" smtClean="0"/>
              <a:t>odprowadzającym </a:t>
            </a:r>
            <a:r>
              <a:rPr lang="pl-PL" dirty="0"/>
              <a:t>ścieki lub bezpośrednio pod zlewami. </a:t>
            </a:r>
          </a:p>
          <a:p>
            <a:r>
              <a:rPr lang="pl-PL" b="1" dirty="0" smtClean="0"/>
              <a:t>Odstojniki do miazgi ziemniaczanej </a:t>
            </a:r>
            <a:r>
              <a:rPr lang="pl-PL" dirty="0" smtClean="0"/>
              <a:t>– wyposażone są w zbiornik z dnem sitowym, oddzielającym miazgę ziemniaczaną podczas pracy płuczko-obieraczek. Odstojniki instaluje się na przewodach odpływowych. </a:t>
            </a:r>
          </a:p>
          <a:p>
            <a:r>
              <a:rPr lang="pl-PL" b="1" dirty="0" smtClean="0"/>
              <a:t>Separatory </a:t>
            </a:r>
            <a:r>
              <a:rPr lang="pl-PL" b="1" dirty="0"/>
              <a:t>skrobi </a:t>
            </a:r>
            <a:r>
              <a:rPr lang="pl-PL" dirty="0"/>
              <a:t>– zatrzymują </a:t>
            </a:r>
            <a:r>
              <a:rPr lang="pl-PL" b="1" dirty="0"/>
              <a:t>skrobię </a:t>
            </a:r>
            <a:r>
              <a:rPr lang="pl-PL" dirty="0"/>
              <a:t>oraz inne frakcje stałe zawarte w </a:t>
            </a:r>
            <a:r>
              <a:rPr lang="pl-PL" dirty="0" smtClean="0"/>
              <a:t>ściekach </a:t>
            </a:r>
            <a:r>
              <a:rPr lang="pl-PL" dirty="0"/>
              <a:t>pochodzących z miejsc obróbki warzyw. </a:t>
            </a:r>
            <a:r>
              <a:rPr lang="pl-PL" b="1" dirty="0"/>
              <a:t>Separatory skrobi </a:t>
            </a:r>
            <a:r>
              <a:rPr lang="pl-PL" dirty="0"/>
              <a:t>instaluje się w </a:t>
            </a:r>
            <a:r>
              <a:rPr lang="pl-PL" dirty="0" smtClean="0"/>
              <a:t>miejscach </a:t>
            </a:r>
            <a:r>
              <a:rPr lang="pl-PL" dirty="0"/>
              <a:t>ich nadmiernego powstawania, np. centralnych przygotowalniach i zakładach posiadających maszyny do obierania ziemniaków. </a:t>
            </a:r>
          </a:p>
          <a:p>
            <a:r>
              <a:rPr lang="pl-PL" b="1" dirty="0" smtClean="0"/>
              <a:t>Odstojniki do piasku </a:t>
            </a:r>
            <a:r>
              <a:rPr lang="pl-PL" dirty="0" smtClean="0"/>
              <a:t>– stosowane w przygotowalni brudnej przy płukaniu ziemniaków i warzyw. </a:t>
            </a:r>
          </a:p>
          <a:p>
            <a:r>
              <a:rPr lang="pl-PL" b="1" dirty="0" smtClean="0"/>
              <a:t>Młynki do odpadów organicznych </a:t>
            </a:r>
            <a:r>
              <a:rPr lang="pl-PL" dirty="0" smtClean="0"/>
              <a:t>– mielą odpady organiczne, również kości, po czym odprowadzane są z wodą do kanalizacji. Młynki montowane są bezpośrednio pod zlewem.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7162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SEPARATORY TŁUSZCZU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Separator tłuszczu</a:t>
            </a:r>
          </a:p>
          <a:p>
            <a:pPr algn="ctr"/>
            <a:r>
              <a:rPr lang="pl-PL" dirty="0" smtClean="0"/>
              <a:t> pod posadzkę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Separator tłuszczu </a:t>
            </a:r>
          </a:p>
          <a:p>
            <a:pPr algn="ctr"/>
            <a:r>
              <a:rPr lang="pl-PL" dirty="0" smtClean="0"/>
              <a:t>pod zlewozmywak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650" y="3267075"/>
            <a:ext cx="2476500" cy="1847850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407" y="3276600"/>
            <a:ext cx="243978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117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SEPARATORY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Separator skrobi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Separator obierzyn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87" y="3119438"/>
            <a:ext cx="2638425" cy="2143124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337" y="3119437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xmlns="" val="371862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OSADNIK GNILNY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8003231" cy="5040560"/>
          </a:xfrm>
        </p:spPr>
      </p:pic>
    </p:spTree>
    <p:extLst>
      <p:ext uri="{BB962C8B-B14F-4D97-AF65-F5344CB8AC3E}">
        <p14:creationId xmlns:p14="http://schemas.microsoft.com/office/powerpoint/2010/main" xmlns="" val="391688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DRENAŻ ROZSĄCZAJĄCY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8363272" cy="5040560"/>
          </a:xfrm>
        </p:spPr>
      </p:pic>
    </p:spTree>
    <p:extLst>
      <p:ext uri="{BB962C8B-B14F-4D97-AF65-F5344CB8AC3E}">
        <p14:creationId xmlns:p14="http://schemas.microsoft.com/office/powerpoint/2010/main" xmlns="" val="1212998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064896" cy="4862314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PRZYDOMOWA OCZYSZCZALNIA ŚCIEKÓW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59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INSTALACJA </a:t>
            </a:r>
            <a:r>
              <a:rPr lang="pl-PL" dirty="0" smtClean="0"/>
              <a:t>  WODOCIĄGOWA  WODY </a:t>
            </a:r>
            <a:r>
              <a:rPr lang="pl-PL" dirty="0" smtClean="0"/>
              <a:t>ZIMNEJ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Instalacja wodociągowa może być zasilana </a:t>
            </a:r>
            <a:r>
              <a:rPr lang="pl-PL" dirty="0" smtClean="0"/>
              <a:t>z:</a:t>
            </a:r>
          </a:p>
          <a:p>
            <a:r>
              <a:rPr lang="pl-PL" dirty="0" smtClean="0"/>
              <a:t> </a:t>
            </a:r>
            <a:r>
              <a:rPr lang="pl-PL" dirty="0"/>
              <a:t>wodociągu publicznego </a:t>
            </a:r>
            <a:endParaRPr lang="pl-PL" dirty="0" smtClean="0"/>
          </a:p>
          <a:p>
            <a:r>
              <a:rPr lang="pl-PL" dirty="0" smtClean="0"/>
              <a:t>lub </a:t>
            </a:r>
            <a:r>
              <a:rPr lang="pl-PL" dirty="0"/>
              <a:t>lokalnego (studnie głębinowe). </a:t>
            </a:r>
          </a:p>
        </p:txBody>
      </p:sp>
    </p:spTree>
    <p:extLst>
      <p:ext uri="{BB962C8B-B14F-4D97-AF65-F5344CB8AC3E}">
        <p14:creationId xmlns:p14="http://schemas.microsoft.com/office/powerpoint/2010/main" xmlns="" val="10598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ZASADY EKSPLOATACJI INSTALACJI KANALIZACYJNEJ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Zakazuje się odprowadzania do instalacji  kanalizacyjnej stałych odpadów, powodujących przerwanie drożności instalacji</a:t>
            </a:r>
          </a:p>
          <a:p>
            <a:r>
              <a:rPr lang="pl-PL" dirty="0" smtClean="0"/>
              <a:t>Zakazuje się odprowadzania substancji i materiałów, które trzeba poddać utylizacji</a:t>
            </a:r>
          </a:p>
          <a:p>
            <a:r>
              <a:rPr lang="pl-PL" dirty="0" smtClean="0"/>
              <a:t>Okresowo należy sprawdzać drożność i szczelność układu rur</a:t>
            </a:r>
          </a:p>
          <a:p>
            <a:r>
              <a:rPr lang="pl-PL" dirty="0" smtClean="0"/>
              <a:t>Należy sprawdzać drożność układu odpowietrzającego</a:t>
            </a:r>
          </a:p>
          <a:p>
            <a:r>
              <a:rPr lang="pl-PL" dirty="0" smtClean="0"/>
              <a:t>Okresowo należy opróżniać szamba i osadniki gnilne</a:t>
            </a:r>
          </a:p>
          <a:p>
            <a:r>
              <a:rPr lang="pl-PL" dirty="0" smtClean="0"/>
              <a:t>Zakazuje się </a:t>
            </a:r>
            <a:r>
              <a:rPr lang="pl-PL" smtClean="0"/>
              <a:t>stosowania szamb </a:t>
            </a:r>
            <a:r>
              <a:rPr lang="pl-PL" dirty="0" smtClean="0"/>
              <a:t>bez dna</a:t>
            </a:r>
          </a:p>
          <a:p>
            <a:r>
              <a:rPr lang="pl-PL" dirty="0" smtClean="0"/>
              <a:t>Zakazuje się odprowadzania ścieków do rowów melioracyjnych, cieków i zbiorników wodnych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9856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ELEMENTY SIECI WODOCIĄGOWEJ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pPr algn="just"/>
            <a:r>
              <a:rPr lang="pl-PL" b="1" u="sng" dirty="0" smtClean="0"/>
              <a:t>Przewody </a:t>
            </a:r>
            <a:r>
              <a:rPr lang="pl-PL" u="sng" dirty="0"/>
              <a:t>(</a:t>
            </a:r>
            <a:r>
              <a:rPr lang="pl-PL" b="1" u="sng" dirty="0"/>
              <a:t>rury</a:t>
            </a:r>
            <a:r>
              <a:rPr lang="pl-PL" u="sng" dirty="0"/>
              <a:t>) </a:t>
            </a:r>
            <a:r>
              <a:rPr lang="pl-PL" dirty="0"/>
              <a:t>– mogą być wykonane z tworzyw sztucznych (polichlorek </a:t>
            </a:r>
            <a:r>
              <a:rPr lang="pl-PL" dirty="0" smtClean="0"/>
              <a:t>winylu </a:t>
            </a:r>
            <a:r>
              <a:rPr lang="pl-PL" dirty="0"/>
              <a:t>PCV, polietylen PE) lub metalu (stal, żeliwo, miedź). </a:t>
            </a:r>
          </a:p>
          <a:p>
            <a:pPr lvl="1" algn="just"/>
            <a:r>
              <a:rPr lang="pl-PL" dirty="0" smtClean="0"/>
              <a:t> </a:t>
            </a:r>
            <a:r>
              <a:rPr lang="pl-PL" b="1" u="sng" dirty="0"/>
              <a:t>Rury z tworzywa sztucznego </a:t>
            </a:r>
            <a:r>
              <a:rPr lang="pl-PL" dirty="0"/>
              <a:t>są odporne na </a:t>
            </a:r>
            <a:r>
              <a:rPr lang="pl-PL" dirty="0" smtClean="0"/>
              <a:t>korozję, </a:t>
            </a:r>
            <a:r>
              <a:rPr lang="pl-PL" dirty="0"/>
              <a:t>elastyczne, mają małą </a:t>
            </a:r>
            <a:r>
              <a:rPr lang="pl-PL" dirty="0" smtClean="0"/>
              <a:t>wytrzymałość </a:t>
            </a:r>
            <a:r>
              <a:rPr lang="pl-PL" dirty="0"/>
              <a:t>mechaniczną (uderzenia). Podstawowym sposobem łączenia </a:t>
            </a:r>
            <a:r>
              <a:rPr lang="pl-PL" dirty="0" smtClean="0"/>
              <a:t>rurociągów </a:t>
            </a:r>
            <a:r>
              <a:rPr lang="pl-PL" dirty="0"/>
              <a:t>z rur z tworzywa sztucznego jest zgrzewanie. Można także stosować </a:t>
            </a:r>
            <a:r>
              <a:rPr lang="pl-PL" dirty="0" smtClean="0"/>
              <a:t>połączenia </a:t>
            </a:r>
            <a:r>
              <a:rPr lang="pl-PL" dirty="0"/>
              <a:t>za pomocą kołnierzy i kształtek zaciskowych. </a:t>
            </a:r>
          </a:p>
          <a:p>
            <a:pPr lvl="1" algn="just"/>
            <a:r>
              <a:rPr lang="pl-PL" b="1" u="sng" dirty="0" smtClean="0"/>
              <a:t>Rury </a:t>
            </a:r>
            <a:r>
              <a:rPr lang="pl-PL" b="1" u="sng" dirty="0"/>
              <a:t>stalowe </a:t>
            </a:r>
            <a:r>
              <a:rPr lang="pl-PL" dirty="0"/>
              <a:t>mają dobre właściwości mechaniczne (dużą wytrzymałość na </a:t>
            </a:r>
            <a:r>
              <a:rPr lang="pl-PL" dirty="0" smtClean="0"/>
              <a:t>rozciąganie</a:t>
            </a:r>
            <a:r>
              <a:rPr lang="pl-PL" dirty="0"/>
              <a:t>, zginanie i ściskanie). Podstawowym sposobem łączenia rurociągów z rur stalowych jest spawanie. Mogą być również łączone na kielich lub kołnierze.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3960440" cy="45357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12776"/>
            <a:ext cx="4175745" cy="45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00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ELEMENTY SIECI WODOCIĄGOWEJ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b="1" dirty="0" smtClean="0"/>
              <a:t>Kształtki </a:t>
            </a:r>
            <a:r>
              <a:rPr lang="pl-PL" b="1" dirty="0"/>
              <a:t>i łuki </a:t>
            </a:r>
            <a:r>
              <a:rPr lang="pl-PL" dirty="0"/>
              <a:t>– odcinki rur zagięte umożliwiają zmianę kierunku przebiegu </a:t>
            </a:r>
            <a:r>
              <a:rPr lang="pl-PL" dirty="0" smtClean="0"/>
              <a:t>rurociągu</a:t>
            </a:r>
            <a:r>
              <a:rPr lang="pl-PL" dirty="0"/>
              <a:t>. </a:t>
            </a:r>
          </a:p>
          <a:p>
            <a:r>
              <a:rPr lang="pl-PL" b="1" dirty="0" smtClean="0"/>
              <a:t>Rozgałęzienia </a:t>
            </a:r>
            <a:r>
              <a:rPr lang="pl-PL" dirty="0"/>
              <a:t>(</a:t>
            </a:r>
            <a:r>
              <a:rPr lang="pl-PL" b="1" dirty="0"/>
              <a:t>trójniki i czwórniki</a:t>
            </a:r>
            <a:r>
              <a:rPr lang="pl-PL" dirty="0"/>
              <a:t>) – stosowane w celu rozgałęzienia </a:t>
            </a:r>
            <a:r>
              <a:rPr lang="pl-PL" dirty="0" smtClean="0"/>
              <a:t>rurociągu</a:t>
            </a:r>
            <a:r>
              <a:rPr lang="pl-PL" dirty="0"/>
              <a:t>. </a:t>
            </a:r>
          </a:p>
          <a:p>
            <a:r>
              <a:rPr lang="pl-PL" b="1" dirty="0" smtClean="0"/>
              <a:t>Zawory </a:t>
            </a:r>
            <a:r>
              <a:rPr lang="pl-PL" b="1" dirty="0"/>
              <a:t>redukujące </a:t>
            </a:r>
            <a:r>
              <a:rPr lang="pl-PL" dirty="0"/>
              <a:t>– służą zmniejszaniu ciśnienia wody. </a:t>
            </a:r>
          </a:p>
          <a:p>
            <a:r>
              <a:rPr lang="pl-PL" b="1" dirty="0" smtClean="0"/>
              <a:t>Filtry </a:t>
            </a:r>
            <a:r>
              <a:rPr lang="pl-PL" b="1" dirty="0"/>
              <a:t>oczyszczające wodę </a:t>
            </a:r>
            <a:r>
              <a:rPr lang="pl-PL" dirty="0"/>
              <a:t>– służą do usuwania zanieczyszczeń z wody. </a:t>
            </a:r>
          </a:p>
          <a:p>
            <a:r>
              <a:rPr lang="pl-PL" b="1" dirty="0" smtClean="0"/>
              <a:t>Zaślepki </a:t>
            </a:r>
            <a:r>
              <a:rPr lang="pl-PL" dirty="0"/>
              <a:t>– są stosowane do zamykania rurociągu na ich końcach. </a:t>
            </a:r>
          </a:p>
          <a:p>
            <a:r>
              <a:rPr lang="pl-PL" dirty="0" smtClean="0"/>
              <a:t> </a:t>
            </a:r>
            <a:r>
              <a:rPr lang="pl-PL" b="1" dirty="0"/>
              <a:t>Wodomierz </a:t>
            </a:r>
            <a:r>
              <a:rPr lang="pl-PL" dirty="0"/>
              <a:t>– służy do pomiaru zużytej wody. </a:t>
            </a:r>
          </a:p>
          <a:p>
            <a:r>
              <a:rPr lang="pl-PL" dirty="0" smtClean="0"/>
              <a:t> </a:t>
            </a:r>
            <a:r>
              <a:rPr lang="pl-PL" b="1" dirty="0"/>
              <a:t>Zawory zwrotne </a:t>
            </a:r>
            <a:r>
              <a:rPr lang="pl-PL" dirty="0"/>
              <a:t>– zapobiegają cofaniu się wody. </a:t>
            </a:r>
          </a:p>
          <a:p>
            <a:r>
              <a:rPr lang="pl-PL" b="1" dirty="0" smtClean="0"/>
              <a:t>Odpowietrzniki </a:t>
            </a:r>
            <a:r>
              <a:rPr lang="pl-PL" dirty="0"/>
              <a:t>– umożliwiają usunięcie powietrza utrudniającego przepływ wody. Instaluje się je w najwyższym punkcie instalacji.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KSZTAŁTKI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TRÓJNIKI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64904"/>
            <a:ext cx="4536504" cy="3492996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564904"/>
            <a:ext cx="3733800" cy="3492996"/>
          </a:xfrm>
        </p:spPr>
      </p:pic>
    </p:spTree>
    <p:extLst>
      <p:ext uri="{BB962C8B-B14F-4D97-AF65-F5344CB8AC3E}">
        <p14:creationId xmlns:p14="http://schemas.microsoft.com/office/powerpoint/2010/main" xmlns="" val="328102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ZAWÓR REDUKCYJNY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FILTR DO WODY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420888"/>
            <a:ext cx="3816424" cy="3713212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244" y="2247900"/>
            <a:ext cx="2485311" cy="3886200"/>
          </a:xfrm>
        </p:spPr>
      </p:pic>
    </p:spTree>
    <p:extLst>
      <p:ext uri="{BB962C8B-B14F-4D97-AF65-F5344CB8AC3E}">
        <p14:creationId xmlns:p14="http://schemas.microsoft.com/office/powerpoint/2010/main" xmlns="" val="93922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ZAŚLEPKA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WODOMIERZ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348880"/>
            <a:ext cx="3528391" cy="3785219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3000" y="2447782"/>
            <a:ext cx="3733800" cy="34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1669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Mtg_TP1016712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F05985-FE8C-47B6-8298-344E88984A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na spotkaniu w firmie</Template>
  <TotalTime>0</TotalTime>
  <Words>1114</Words>
  <Application>Microsoft Office PowerPoint</Application>
  <PresentationFormat>Pokaz na ekranie (4:3)</PresentationFormat>
  <Paragraphs>104</Paragraphs>
  <Slides>30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CompanyMtg_TP10167121</vt:lpstr>
      <vt:lpstr>INSTALACJA  WODNO - KANALIZACYJNA</vt:lpstr>
      <vt:lpstr>ZNACZENIE INSTALACJI WODOCIĄGOWEJ</vt:lpstr>
      <vt:lpstr>INSTALACJA   WODOCIĄGOWA  WODY ZIMNEJ</vt:lpstr>
      <vt:lpstr>ELEMENTY SIECI WODOCIĄGOWEJ</vt:lpstr>
      <vt:lpstr>Slajd 5</vt:lpstr>
      <vt:lpstr>ELEMENTY SIECI WODOCIĄGOWEJ</vt:lpstr>
      <vt:lpstr>Slajd 7</vt:lpstr>
      <vt:lpstr>Slajd 8</vt:lpstr>
      <vt:lpstr>Slajd 9</vt:lpstr>
      <vt:lpstr>Slajd 10</vt:lpstr>
      <vt:lpstr>WEWNĘTRZNA  SIEĆ WODOCIĄGOWA</vt:lpstr>
      <vt:lpstr>Slajd 12</vt:lpstr>
      <vt:lpstr>Slajd 13</vt:lpstr>
      <vt:lpstr>INSTALACJA WODY CIEPŁEJ</vt:lpstr>
      <vt:lpstr>INSTALACJA WODY CIEPŁEJ</vt:lpstr>
      <vt:lpstr>Slajd 16</vt:lpstr>
      <vt:lpstr>ZASADY UŻYTKOWANIA INSTALACJI WODOCIĄGOWEJ</vt:lpstr>
      <vt:lpstr>INSTALACJA KANALIZACYJNA</vt:lpstr>
      <vt:lpstr>ELEMENTY INSTALACJI KANALIZACYJNEJ</vt:lpstr>
      <vt:lpstr>ELEMENTY INSTALACJI KANALIZACYJNEJ</vt:lpstr>
      <vt:lpstr>Slajd 21</vt:lpstr>
      <vt:lpstr>Slajd 22</vt:lpstr>
      <vt:lpstr>Slajd 23</vt:lpstr>
      <vt:lpstr>OCHRONA ŚRODOWISKA A ŚCIEKI</vt:lpstr>
      <vt:lpstr>SEPARATORY TŁUSZCZU</vt:lpstr>
      <vt:lpstr>SEPARATORY</vt:lpstr>
      <vt:lpstr>OSADNIK GNILNY</vt:lpstr>
      <vt:lpstr>DRENAŻ ROZSĄCZAJĄCY</vt:lpstr>
      <vt:lpstr>PRZYDOMOWA OCZYSZCZALNIA ŚCIEKÓW</vt:lpstr>
      <vt:lpstr>ZASADY EKSPLOATACJI INSTALACJI KANALIZACYJNEJ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2015-03-11T18:00:39Z</dcterms:created>
  <dcterms:modified xsi:type="dcterms:W3CDTF">2020-04-13T09:31:23Z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TC101671219990</vt:lpwstr>
  </property>
</Properties>
</file>