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sldIdLst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5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E4DE8-F845-401C-8789-415077669F44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B9804-EADB-48C1-93EA-50051FE0D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8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9804-EADB-48C1-93EA-50051FE0DB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"/>
          <p:cNvSpPr>
            <a:spLocks noGrp="1"/>
          </p:cNvSpPr>
          <p:nvPr>
            <p:ph type="body" sz="quarter" idx="11"/>
          </p:nvPr>
        </p:nvSpPr>
        <p:spPr>
          <a:xfrm>
            <a:off x="304800" y="1905000"/>
            <a:ext cx="8534400" cy="885825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cap="all" spc="100" baseline="0">
                <a:solidFill>
                  <a:schemeClr val="tx1"/>
                </a:solidFill>
                <a:effectLst/>
                <a:latin typeface="+mn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hape 13"/>
          <p:cNvSpPr>
            <a:spLocks noGrp="1"/>
          </p:cNvSpPr>
          <p:nvPr>
            <p:ph type="body" sz="quarter" idx="13"/>
          </p:nvPr>
        </p:nvSpPr>
        <p:spPr>
          <a:xfrm>
            <a:off x="1097280" y="4876800"/>
            <a:ext cx="6949440" cy="457200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none" spc="1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hape 14"/>
          <p:cNvSpPr>
            <a:spLocks noGrp="1"/>
          </p:cNvSpPr>
          <p:nvPr>
            <p:ph type="body" sz="quarter" idx="15"/>
          </p:nvPr>
        </p:nvSpPr>
        <p:spPr>
          <a:xfrm>
            <a:off x="1097280" y="5953125"/>
            <a:ext cx="6949440" cy="485775"/>
          </a:xfrm>
          <a:prstGeom prst="rect">
            <a:avLst/>
          </a:prstGeom>
        </p:spPr>
        <p:txBody>
          <a:bodyPr wrap="none" anchor="b" anchorCtr="0"/>
          <a:lstStyle>
            <a:lvl1pPr marL="0" indent="0" algn="ctr">
              <a:spcBef>
                <a:spcPts val="0"/>
              </a:spcBef>
              <a:buFontTx/>
              <a:buNone/>
              <a:defRPr sz="2100" spc="1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hape 15"/>
          <p:cNvSpPr>
            <a:spLocks noGrp="1"/>
          </p:cNvSpPr>
          <p:nvPr>
            <p:ph type="body" sz="quarter" idx="16"/>
          </p:nvPr>
        </p:nvSpPr>
        <p:spPr>
          <a:xfrm>
            <a:off x="1097280" y="180975"/>
            <a:ext cx="6949440" cy="533400"/>
          </a:xfrm>
          <a:prstGeom prst="rect">
            <a:avLst/>
          </a:prstGeom>
        </p:spPr>
        <p:txBody>
          <a:bodyPr wrap="none" anchor="b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100" cap="none" spc="1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hape 17"/>
          <p:cNvSpPr>
            <a:spLocks noGrp="1"/>
          </p:cNvSpPr>
          <p:nvPr>
            <p:ph type="body" sz="quarter" idx="17"/>
          </p:nvPr>
        </p:nvSpPr>
        <p:spPr>
          <a:xfrm>
            <a:off x="342901" y="3505201"/>
            <a:ext cx="8448675" cy="1371599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lang="en-US" sz="4800" b="0" kern="1200" cap="none" baseline="0" dirty="0">
                <a:ln w="6350"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523874"/>
          </a:xfrm>
          <a:prstGeom prst="rect">
            <a:avLst/>
          </a:prstGeom>
        </p:spPr>
        <p:txBody>
          <a:bodyPr vert="horz" tIns="0" bIns="0" rtlCol="0" anchor="ctr" anchorCtr="0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981200" y="6046787"/>
            <a:ext cx="502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0668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contourClr>
                <a:schemeClr val="tx2">
                  <a:shade val="50000"/>
                </a:schemeClr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0" y="29649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/>
            <a:r>
              <a:rPr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114B-DF0A-43F9-BA75-43C22C9A47A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C31A-4833-44F6-BB35-44D043B7E7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/>
          <p:nvPr userDrawn="1"/>
        </p:nvGrpSpPr>
        <p:grpSpPr>
          <a:xfrm>
            <a:off x="0" y="1"/>
            <a:ext cx="9144000" cy="6858001"/>
            <a:chOff x="0" y="1"/>
            <a:chExt cx="9144000" cy="685800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"/>
              <a:ext cx="9144000" cy="2390775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828800"/>
              <a:ext cx="9144000" cy="838201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2667000"/>
              <a:ext cx="9144000" cy="4191002"/>
            </a:xfrm>
            <a:prstGeom prst="rect">
              <a:avLst/>
            </a:prstGeom>
            <a:solidFill>
              <a:schemeClr val="accent1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09600"/>
              <a:ext cx="9144000" cy="1905000"/>
            </a:xfrm>
            <a:prstGeom prst="rect">
              <a:avLst/>
            </a:prstGeom>
            <a:solidFill>
              <a:schemeClr val="accent3">
                <a:alpha val="8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2819400"/>
              <a:ext cx="9144000" cy="3362326"/>
            </a:xfrm>
            <a:prstGeom prst="rect">
              <a:avLst/>
            </a:prstGeom>
            <a:solidFill>
              <a:schemeClr val="accent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048376"/>
              <a:ext cx="9144000" cy="276225"/>
            </a:xfrm>
            <a:prstGeom prst="rect">
              <a:avLst/>
            </a:prstGeom>
            <a:solidFill>
              <a:schemeClr val="accent3">
                <a:alpha val="8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467477"/>
              <a:ext cx="9144000" cy="390525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B2114B-DF0A-43F9-BA75-43C22C9A47AE}" type="datetimeFigureOut">
              <a:rPr lang="en-US" smtClean="0"/>
              <a:pPr/>
              <a:t>3/25/2015</a:t>
            </a:fld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CFC31A-4833-44F6-BB35-44D043B7E701}" type="slidenum">
              <a:rPr lang="en-US" smtClean="0"/>
              <a:pPr/>
              <a:t>‹#›</a:t>
            </a:fld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sz="4100" b="0" kern="1200" cap="none" baseline="0">
          <a:ln w="6350">
            <a:noFill/>
          </a:ln>
          <a:solidFill>
            <a:schemeClr val="accent1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INSTALACJA OŚWIETLENIOWA</a:t>
            </a:r>
            <a:endParaRPr lang="pl-PL" dirty="0"/>
          </a:p>
        </p:txBody>
      </p:sp>
      <p:sp>
        <p:nvSpPr>
          <p:cNvPr id="7" name="Text Placeholder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ENERGOOSZCZĘDNE ŹRÓDŁA ŚWIATŁA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25233"/>
            <a:ext cx="1905000" cy="1905000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82" y="1938871"/>
            <a:ext cx="2294384" cy="194421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65104"/>
            <a:ext cx="2143125" cy="214312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75" y="4351466"/>
            <a:ext cx="2143125" cy="214312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74" y="4365104"/>
            <a:ext cx="2685039" cy="211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4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CHARAKTERYSTYKA RODZAJÓW OŚWIETLENIA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834133"/>
              </p:ext>
            </p:extLst>
          </p:nvPr>
        </p:nvGraphicFramePr>
        <p:xfrm>
          <a:off x="457200" y="1600200"/>
          <a:ext cx="843528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448"/>
                <a:gridCol w="6062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RODZAJE OŚWIETLENIA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CHARAKTERYSTYKA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bezpośrednie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Oprawy montuje się na suficie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Ponad 90% światła pada na oświetlaną powierzchnię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pośrednie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Oprawy zawieszane,</a:t>
                      </a:r>
                      <a:r>
                        <a:rPr lang="pl-PL" baseline="0" dirty="0" smtClean="0"/>
                        <a:t> kinkiety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baseline="0" dirty="0" smtClean="0"/>
                        <a:t>Ok.10% światła pada na płaszczyznę roboczą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baseline="0" dirty="0" smtClean="0"/>
                        <a:t>Możliwość dowolnego usytuowania stanowiska pracy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bezpośrednio – pośrednie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Oprawy zawieszane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10 – 90% światła pada na płaszczyznę roboczą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Dowolne rozmieszczenie stanowiska pracy względem oprawy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złożone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Łączne zastosowanie jednego z wyżej wymienionych rodzajów oświetlenia i oświetlenia miejscowego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pl-PL" dirty="0" smtClean="0"/>
                        <a:t>Możliwość dopasowania oświetlenia do indywidualnych potrzeb lub wykonywanej pracy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2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OŚWIETLENIE W ZAKŁADZIE GASTRONOMICZNYM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W zakładach </a:t>
            </a:r>
            <a:r>
              <a:rPr lang="pl-PL" dirty="0" smtClean="0">
                <a:solidFill>
                  <a:srgbClr val="002060"/>
                </a:solidFill>
              </a:rPr>
              <a:t>gastronomicznych stosuje się oświetlenie: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w </a:t>
            </a:r>
            <a:r>
              <a:rPr lang="pl-PL" dirty="0">
                <a:solidFill>
                  <a:srgbClr val="002060"/>
                </a:solidFill>
              </a:rPr>
              <a:t>pomieszczeniach produkcyjnych stosowane jest oświetlenie </a:t>
            </a:r>
            <a:r>
              <a:rPr lang="pl-PL" dirty="0" smtClean="0">
                <a:solidFill>
                  <a:srgbClr val="002060"/>
                </a:solidFill>
              </a:rPr>
              <a:t>ogólne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w </a:t>
            </a:r>
            <a:r>
              <a:rPr lang="pl-PL" dirty="0">
                <a:solidFill>
                  <a:srgbClr val="002060"/>
                </a:solidFill>
              </a:rPr>
              <a:t>pomieszczeniach </a:t>
            </a:r>
            <a:r>
              <a:rPr lang="pl-PL" dirty="0" smtClean="0">
                <a:solidFill>
                  <a:srgbClr val="002060"/>
                </a:solidFill>
              </a:rPr>
              <a:t>konsumpcyjnych stosuje się  oświetlenie pośrednie </a:t>
            </a:r>
            <a:r>
              <a:rPr lang="pl-PL" smtClean="0">
                <a:solidFill>
                  <a:srgbClr val="002060"/>
                </a:solidFill>
              </a:rPr>
              <a:t>i bezpośrednie -  </a:t>
            </a:r>
            <a:r>
              <a:rPr lang="pl-PL" dirty="0">
                <a:solidFill>
                  <a:srgbClr val="002060"/>
                </a:solidFill>
              </a:rPr>
              <a:t>powinno zapewniać odpowiednią jasność, wpływać na estetykę wnętrza oraz stwarzać właściwy nastrój w zależności od charakteru lokalu.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68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NATĘŻENIE ŚWIATŁA W ZAKLADZIE GASTRONOMICZNYM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solidFill>
                <a:srgbClr val="002060"/>
              </a:solidFill>
            </a:endParaRPr>
          </a:p>
          <a:p>
            <a:endParaRPr lang="pl-PL">
              <a:solidFill>
                <a:srgbClr val="002060"/>
              </a:solidFill>
            </a:endParaRPr>
          </a:p>
          <a:p>
            <a:r>
              <a:rPr lang="pl-PL" smtClean="0">
                <a:solidFill>
                  <a:srgbClr val="002060"/>
                </a:solidFill>
              </a:rPr>
              <a:t>500 </a:t>
            </a:r>
            <a:r>
              <a:rPr lang="pl-PL" dirty="0" smtClean="0">
                <a:solidFill>
                  <a:srgbClr val="002060"/>
                </a:solidFill>
              </a:rPr>
              <a:t>luksów – na wszystkich stanowiskach kontroli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300 lx – w pomieszczeniach roboczych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200 lx – w pozostałych pomieszczeniach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WIADOMOŚCI WSTĘPNE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pl-PL" b="1" dirty="0" smtClean="0">
                <a:solidFill>
                  <a:srgbClr val="002060"/>
                </a:solidFill>
              </a:rPr>
              <a:t>Oświetleniem</a:t>
            </a:r>
            <a:r>
              <a:rPr lang="pl-PL" dirty="0" smtClean="0">
                <a:solidFill>
                  <a:srgbClr val="002060"/>
                </a:solidFill>
              </a:rPr>
              <a:t> nazywamy użycie światła (promieniowania widzialnego), które służy do uwidocznienia miejsca, obiektów lub ich otoczenia.</a:t>
            </a:r>
          </a:p>
          <a:p>
            <a:pPr marL="137160" indent="0" algn="just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marL="137160" indent="0" algn="just">
              <a:buNone/>
            </a:pPr>
            <a:r>
              <a:rPr lang="pl-PL" b="1" dirty="0">
                <a:solidFill>
                  <a:srgbClr val="002060"/>
                </a:solidFill>
              </a:rPr>
              <a:t>Prawidłowe oświetlenie </a:t>
            </a:r>
            <a:r>
              <a:rPr lang="pl-PL" dirty="0">
                <a:solidFill>
                  <a:srgbClr val="002060"/>
                </a:solidFill>
              </a:rPr>
              <a:t>stanowi ważny element bezpiecznych i higienicznych warunków środowiska pracy.</a:t>
            </a:r>
          </a:p>
          <a:p>
            <a:pPr marL="137160" indent="0">
              <a:buNone/>
            </a:pP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9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ZNACZENIE OŚWIETLENIA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pl-PL" dirty="0" smtClean="0">
                <a:solidFill>
                  <a:srgbClr val="002060"/>
                </a:solidFill>
              </a:rPr>
              <a:t>Powinno </a:t>
            </a:r>
            <a:r>
              <a:rPr lang="pl-PL" dirty="0">
                <a:solidFill>
                  <a:srgbClr val="002060"/>
                </a:solidFill>
              </a:rPr>
              <a:t>być dobrze zaprojektowane, </a:t>
            </a:r>
            <a:r>
              <a:rPr lang="pl-PL" dirty="0" smtClean="0">
                <a:solidFill>
                  <a:srgbClr val="002060"/>
                </a:solidFill>
              </a:rPr>
              <a:t>aby: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</a:t>
            </a:r>
            <a:r>
              <a:rPr lang="pl-PL" dirty="0" smtClean="0">
                <a:solidFill>
                  <a:srgbClr val="002060"/>
                </a:solidFill>
              </a:rPr>
              <a:t>ie było uciążliwe (nie męczyło wzroku, nie powodowało chorób, nie powodowało spadku efektywności pracy)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</a:t>
            </a:r>
            <a:r>
              <a:rPr lang="pl-PL" dirty="0" smtClean="0">
                <a:solidFill>
                  <a:srgbClr val="002060"/>
                </a:solidFill>
              </a:rPr>
              <a:t>ie stwarzało niebezpieczeństwa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d</a:t>
            </a:r>
            <a:r>
              <a:rPr lang="pl-PL" dirty="0" smtClean="0">
                <a:solidFill>
                  <a:srgbClr val="002060"/>
                </a:solidFill>
              </a:rPr>
              <a:t>awało dobrą widoczność oświetlanych miejsc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</a:t>
            </a:r>
            <a:r>
              <a:rPr lang="pl-PL" dirty="0" smtClean="0">
                <a:solidFill>
                  <a:srgbClr val="002060"/>
                </a:solidFill>
              </a:rPr>
              <a:t>omagało dobrze i efektywnie wykonywać prace przy użyciu wzroku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</a:t>
            </a:r>
            <a:r>
              <a:rPr lang="pl-PL" dirty="0" smtClean="0">
                <a:solidFill>
                  <a:srgbClr val="002060"/>
                </a:solidFill>
              </a:rPr>
              <a:t>ozwalało czuć się w oświetlonym pomieszczeniu komfortowo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574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SKUTKI NIEWŁAŚCIWEGO OŚWIETLENIA MIEJSC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pl-PL" dirty="0">
                <a:solidFill>
                  <a:srgbClr val="002060"/>
                </a:solidFill>
              </a:rPr>
              <a:t>Niewłaściwe oświetlenie stanowisk pracy prowadzi do: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 nadmiernego zmęczenia narządu wzroku,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 dolegliwości wzroku,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spadku wydajności pracy,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może być przyczyną wypadków, wynikających z nie spostrzeżenia zagrożenia.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58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REGULACJE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pl-PL" dirty="0" smtClean="0">
                <a:solidFill>
                  <a:srgbClr val="002060"/>
                </a:solidFill>
              </a:rPr>
              <a:t>Oświetlenie w miejscu pracy powinno być zgodne z wymaganiami normy PN – EN 12464-1:2004, do której przestrzegania zobowiązują przepisy zawarte </a:t>
            </a:r>
            <a:r>
              <a:rPr lang="pl-PL" i="1" dirty="0" smtClean="0">
                <a:solidFill>
                  <a:srgbClr val="002060"/>
                </a:solidFill>
              </a:rPr>
              <a:t>w Rozporządzeniu ministra Pracy i Polityki Socjalnej z dnia 26 września 1997 roku w sprawie ogólnych przepisów</a:t>
            </a:r>
            <a:r>
              <a:rPr lang="pl-PL" dirty="0" smtClean="0">
                <a:solidFill>
                  <a:srgbClr val="002060"/>
                </a:solidFill>
              </a:rPr>
              <a:t> </a:t>
            </a:r>
            <a:r>
              <a:rPr lang="pl-PL" i="1" dirty="0" smtClean="0">
                <a:solidFill>
                  <a:srgbClr val="002060"/>
                </a:solidFill>
              </a:rPr>
              <a:t>bezpieczeństwa i higieny pracy </a:t>
            </a:r>
            <a:r>
              <a:rPr lang="pl-PL" dirty="0" smtClean="0">
                <a:solidFill>
                  <a:srgbClr val="002060"/>
                </a:solidFill>
              </a:rPr>
              <a:t>(</a:t>
            </a:r>
            <a:r>
              <a:rPr lang="pl-PL" dirty="0" err="1" smtClean="0">
                <a:solidFill>
                  <a:srgbClr val="002060"/>
                </a:solidFill>
              </a:rPr>
              <a:t>Dz.U</a:t>
            </a:r>
            <a:r>
              <a:rPr lang="pl-PL" dirty="0" smtClean="0">
                <a:solidFill>
                  <a:srgbClr val="002060"/>
                </a:solidFill>
              </a:rPr>
              <a:t>. z 2003 r., nr 169, poz. 1650 z </a:t>
            </a:r>
            <a:r>
              <a:rPr lang="pl-PL" dirty="0" err="1" smtClean="0">
                <a:solidFill>
                  <a:srgbClr val="002060"/>
                </a:solidFill>
              </a:rPr>
              <a:t>późn</a:t>
            </a:r>
            <a:r>
              <a:rPr lang="pl-PL" dirty="0" smtClean="0">
                <a:solidFill>
                  <a:srgbClr val="002060"/>
                </a:solidFill>
              </a:rPr>
              <a:t>. zm.)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URZĄDZENIA OŚWIETLENIOWE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W ich skład wchodzą: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</a:t>
            </a:r>
            <a:r>
              <a:rPr lang="pl-PL" dirty="0" smtClean="0">
                <a:solidFill>
                  <a:srgbClr val="002060"/>
                </a:solidFill>
              </a:rPr>
              <a:t>ródła światła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oprawy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</a:t>
            </a:r>
            <a:r>
              <a:rPr lang="pl-PL" dirty="0" smtClean="0">
                <a:solidFill>
                  <a:srgbClr val="002060"/>
                </a:solidFill>
              </a:rPr>
              <a:t>bwody zasilające i sterujące ich pracą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</a:t>
            </a:r>
            <a:r>
              <a:rPr lang="pl-PL" dirty="0" smtClean="0">
                <a:solidFill>
                  <a:srgbClr val="002060"/>
                </a:solidFill>
              </a:rPr>
              <a:t>iezbędne konstrukcje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1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ŹRÓDEŁ ŚWIATŁA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>
                <a:solidFill>
                  <a:srgbClr val="002060"/>
                </a:solidFill>
              </a:rPr>
              <a:t>ż</a:t>
            </a:r>
            <a:r>
              <a:rPr lang="pl-PL" b="1" dirty="0" smtClean="0">
                <a:solidFill>
                  <a:srgbClr val="002060"/>
                </a:solidFill>
              </a:rPr>
              <a:t>arowe</a:t>
            </a:r>
            <a:r>
              <a:rPr lang="pl-PL" dirty="0" smtClean="0">
                <a:solidFill>
                  <a:srgbClr val="002060"/>
                </a:solidFill>
              </a:rPr>
              <a:t> – żarówki z żarnikiem (drutem wolframowym), przez który przepływa prąd powodujący żarzenie i w efekcie świecenie</a:t>
            </a:r>
          </a:p>
          <a:p>
            <a:pPr marL="137160" indent="0" algn="just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algn="just"/>
            <a:r>
              <a:rPr lang="pl-PL" b="1" dirty="0">
                <a:solidFill>
                  <a:srgbClr val="002060"/>
                </a:solidFill>
              </a:rPr>
              <a:t>w</a:t>
            </a:r>
            <a:r>
              <a:rPr lang="pl-PL" b="1" dirty="0" smtClean="0">
                <a:solidFill>
                  <a:srgbClr val="002060"/>
                </a:solidFill>
              </a:rPr>
              <a:t>yładowcze</a:t>
            </a:r>
            <a:r>
              <a:rPr lang="pl-PL" dirty="0" smtClean="0">
                <a:solidFill>
                  <a:srgbClr val="002060"/>
                </a:solidFill>
              </a:rPr>
              <a:t> – światło powstaje na zasadzie wyładowania jarzeniowego gazu, którym jest wypełniona lampa np. świetlówki, lampy halogenowe</a:t>
            </a:r>
          </a:p>
        </p:txBody>
      </p:sp>
    </p:spTree>
    <p:extLst>
      <p:ext uri="{BB962C8B-B14F-4D97-AF65-F5344CB8AC3E}">
        <p14:creationId xmlns:p14="http://schemas.microsoft.com/office/powerpoint/2010/main" val="410726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ŹRÓDEŁ ŚWIATŁA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>
                <a:solidFill>
                  <a:srgbClr val="002060"/>
                </a:solidFill>
              </a:rPr>
              <a:t>łukowe</a:t>
            </a:r>
            <a:r>
              <a:rPr lang="pl-PL" dirty="0">
                <a:solidFill>
                  <a:srgbClr val="002060"/>
                </a:solidFill>
              </a:rPr>
              <a:t> – światło powstaje dzięki wyładowaniu elektrycznemu pomiędzy wolframowymi elektrodami umieszczonymi w szklanej bańce wypełnionej ksenonem np. projektory </a:t>
            </a:r>
            <a:r>
              <a:rPr lang="pl-PL" dirty="0" smtClean="0">
                <a:solidFill>
                  <a:srgbClr val="002060"/>
                </a:solidFill>
              </a:rPr>
              <a:t>filmowe</a:t>
            </a:r>
          </a:p>
          <a:p>
            <a:pPr algn="just"/>
            <a:endParaRPr lang="pl-PL" dirty="0">
              <a:solidFill>
                <a:srgbClr val="002060"/>
              </a:solidFill>
            </a:endParaRPr>
          </a:p>
          <a:p>
            <a:pPr algn="just"/>
            <a:r>
              <a:rPr lang="pl-PL" b="1" dirty="0">
                <a:solidFill>
                  <a:srgbClr val="002060"/>
                </a:solidFill>
              </a:rPr>
              <a:t>półprzewodnikowe</a:t>
            </a:r>
            <a:r>
              <a:rPr lang="pl-PL" dirty="0">
                <a:solidFill>
                  <a:srgbClr val="002060"/>
                </a:solidFill>
              </a:rPr>
              <a:t> – diody LED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964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ENERGOOSZCZĘDNE ŹRÓDŁA ŚWIATŁA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>
                <a:solidFill>
                  <a:srgbClr val="002060"/>
                </a:solidFill>
              </a:rPr>
              <a:t>ś</a:t>
            </a:r>
            <a:r>
              <a:rPr lang="pl-PL" b="1" dirty="0" smtClean="0">
                <a:solidFill>
                  <a:srgbClr val="002060"/>
                </a:solidFill>
              </a:rPr>
              <a:t>wietlówki kompaktowe </a:t>
            </a:r>
            <a:r>
              <a:rPr lang="pl-PL" dirty="0" smtClean="0">
                <a:solidFill>
                  <a:srgbClr val="002060"/>
                </a:solidFill>
              </a:rPr>
              <a:t>– zaliczają się do lamp fluoroscencyjnych, zużywają o 30% mniej energii od tradycyjnych, ich trwałość to 8 – 12 lat, mają możliwość emitowania różnej barwy światła, kształt i gabaryty podobne do tradycyjnych żarówek</a:t>
            </a:r>
          </a:p>
          <a:p>
            <a:pPr marL="137160" indent="0" algn="just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algn="just"/>
            <a:r>
              <a:rPr lang="pl-PL" b="1" dirty="0">
                <a:solidFill>
                  <a:srgbClr val="002060"/>
                </a:solidFill>
              </a:rPr>
              <a:t>d</a:t>
            </a:r>
            <a:r>
              <a:rPr lang="pl-PL" b="1" dirty="0" smtClean="0">
                <a:solidFill>
                  <a:srgbClr val="002060"/>
                </a:solidFill>
              </a:rPr>
              <a:t>iody LED </a:t>
            </a:r>
            <a:r>
              <a:rPr lang="pl-PL" dirty="0" smtClean="0">
                <a:solidFill>
                  <a:srgbClr val="002060"/>
                </a:solidFill>
              </a:rPr>
              <a:t>– diody elektroluminescencyjne, </a:t>
            </a:r>
            <a:r>
              <a:rPr lang="pl-PL" dirty="0">
                <a:solidFill>
                  <a:srgbClr val="002060"/>
                </a:solidFill>
              </a:rPr>
              <a:t>z</a:t>
            </a:r>
            <a:r>
              <a:rPr lang="pl-PL" dirty="0" smtClean="0">
                <a:solidFill>
                  <a:srgbClr val="002060"/>
                </a:solidFill>
              </a:rPr>
              <a:t>używają o 80% mniej energii od tradycyjnych, trwałe, nie nagrzewają się, odporne na wstrząsy</a:t>
            </a:r>
          </a:p>
          <a:p>
            <a:pPr marL="137160" indent="0" algn="just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algn="just"/>
            <a:r>
              <a:rPr lang="pl-PL" b="1" dirty="0">
                <a:solidFill>
                  <a:srgbClr val="002060"/>
                </a:solidFill>
              </a:rPr>
              <a:t>ż</a:t>
            </a:r>
            <a:r>
              <a:rPr lang="pl-PL" b="1" dirty="0" smtClean="0">
                <a:solidFill>
                  <a:srgbClr val="002060"/>
                </a:solidFill>
              </a:rPr>
              <a:t>arówki halogenowe </a:t>
            </a:r>
            <a:r>
              <a:rPr lang="pl-PL" dirty="0" smtClean="0">
                <a:solidFill>
                  <a:srgbClr val="002060"/>
                </a:solidFill>
              </a:rPr>
              <a:t>– zużywają o 30 – 50% mniej energii od tradycyjnych, lampa jest wypełniona gazem halogenowym z włóknem wolframowym, kształt tradycyjny, jasna barwa </a:t>
            </a:r>
            <a:r>
              <a:rPr lang="pl-PL" dirty="0">
                <a:solidFill>
                  <a:srgbClr val="002060"/>
                </a:solidFill>
              </a:rPr>
              <a:t>ś</a:t>
            </a:r>
            <a:r>
              <a:rPr lang="pl-PL" dirty="0" smtClean="0">
                <a:solidFill>
                  <a:srgbClr val="002060"/>
                </a:solidFill>
              </a:rPr>
              <a:t>wiatła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27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r="130000" b="130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C6AFC4-4AD3-4AF9-99C0-FA426283DE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Nagroda za wyniki pracownika</Template>
  <TotalTime>0</TotalTime>
  <Words>522</Words>
  <Application>Microsoft Office PowerPoint</Application>
  <PresentationFormat>Pokaz na ekranie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Wierzchołek</vt:lpstr>
      <vt:lpstr>INSTALACJA OŚWIETLENIOWA</vt:lpstr>
      <vt:lpstr>WIADOMOŚCI WSTĘPNE</vt:lpstr>
      <vt:lpstr>ZNACZENIE OŚWIETLENIA</vt:lpstr>
      <vt:lpstr>SKUTKI NIEWŁAŚCIWEGO OŚWIETLENIA MIEJSC PRACY</vt:lpstr>
      <vt:lpstr>REGULACJE PRAWNE</vt:lpstr>
      <vt:lpstr>URZĄDZENIA OŚWIETLENIOWE</vt:lpstr>
      <vt:lpstr>RODZAJE ŹRÓDEŁ ŚWIATŁA</vt:lpstr>
      <vt:lpstr>RODZAJE ŹRÓDEŁ ŚWIATŁA</vt:lpstr>
      <vt:lpstr>ENERGOOSZCZĘDNE ŹRÓDŁA ŚWIATŁA</vt:lpstr>
      <vt:lpstr>ENERGOOSZCZĘDNE ŹRÓDŁA ŚWIATŁA</vt:lpstr>
      <vt:lpstr>CHARAKTERYSTYKA RODZAJÓW OŚWIETLENIA</vt:lpstr>
      <vt:lpstr>OŚWIETLENIE W ZAKŁADZIE GASTRONOMICZNYM</vt:lpstr>
      <vt:lpstr>NATĘŻENIE ŚWIATŁA W ZAKLADZIE GASTRONOMICZNYM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2015-03-10T17:20:34Z</dcterms:created>
  <dcterms:modified xsi:type="dcterms:W3CDTF">2015-03-25T17:13:12Z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TC101641959990</vt:lpwstr>
  </property>
</Properties>
</file>