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79" r:id="rId8"/>
    <p:sldId id="266" r:id="rId9"/>
    <p:sldId id="267" r:id="rId10"/>
    <p:sldId id="268" r:id="rId11"/>
    <p:sldId id="269" r:id="rId12"/>
    <p:sldId id="270" r:id="rId13"/>
    <p:sldId id="277" r:id="rId14"/>
    <p:sldId id="271" r:id="rId15"/>
    <p:sldId id="278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0160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2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274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4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5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6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8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0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1872" y="1828800"/>
            <a:ext cx="9418320" cy="14681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300" dirty="0" smtClean="0">
                <a:solidFill>
                  <a:srgbClr val="FF0000"/>
                </a:solidFill>
              </a:rPr>
              <a:t/>
            </a:r>
            <a:br>
              <a:rPr lang="pl-PL" sz="5300" dirty="0" smtClean="0">
                <a:solidFill>
                  <a:srgbClr val="FF0000"/>
                </a:solidFill>
              </a:rPr>
            </a:br>
            <a:r>
              <a:rPr lang="pl-PL" sz="5300" dirty="0">
                <a:solidFill>
                  <a:srgbClr val="FF0000"/>
                </a:solidFill>
              </a:rPr>
              <a:t>SKŁADNIKI MINERALNE</a:t>
            </a:r>
            <a:br>
              <a:rPr lang="pl-PL" sz="5300" dirty="0">
                <a:solidFill>
                  <a:srgbClr val="FF0000"/>
                </a:solidFill>
              </a:rPr>
            </a:br>
            <a:r>
              <a:rPr lang="pl-PL" sz="3100" dirty="0">
                <a:solidFill>
                  <a:srgbClr val="00B0F0"/>
                </a:solidFill>
              </a:rPr>
              <a:t>ODPOWIEDZIALNE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sz="3100" dirty="0">
                <a:solidFill>
                  <a:srgbClr val="00B0F0"/>
                </a:solidFill>
              </a:rPr>
              <a:t>ZA GOSPODARKĘ WODNO - ELEKTROLITOWĄ</a:t>
            </a:r>
            <a:r>
              <a:rPr lang="pl-PL" dirty="0">
                <a:solidFill>
                  <a:srgbClr val="00B0F0"/>
                </a:solidFill>
              </a:rPr>
              <a:t/>
            </a:r>
            <a:br>
              <a:rPr lang="pl-PL" dirty="0">
                <a:solidFill>
                  <a:srgbClr val="00B0F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pl-PL" sz="3200" dirty="0">
              <a:solidFill>
                <a:srgbClr val="00B0F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871989"/>
            <a:ext cx="9418320" cy="36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5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NADMIARU SODU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Nadciśnienie tętnicze krwi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Obrzęki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Udar mózgu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Zwiększona zapadalność na nowotwory żołądka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91" y="4196120"/>
            <a:ext cx="27622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ZAPOTRZEBOWANIE NA SÓD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Dzieci – </a:t>
            </a:r>
            <a:r>
              <a:rPr lang="pl-PL" dirty="0" smtClean="0">
                <a:solidFill>
                  <a:srgbClr val="FF0000"/>
                </a:solidFill>
              </a:rPr>
              <a:t>600 – 1800 mg/dobę</a:t>
            </a:r>
          </a:p>
          <a:p>
            <a:r>
              <a:rPr lang="pl-PL" dirty="0" smtClean="0"/>
              <a:t>Młodzież - </a:t>
            </a:r>
            <a:r>
              <a:rPr lang="pl-PL" dirty="0" smtClean="0">
                <a:solidFill>
                  <a:srgbClr val="FF0000"/>
                </a:solidFill>
              </a:rPr>
              <a:t>500 mg/dobę</a:t>
            </a:r>
          </a:p>
          <a:p>
            <a:r>
              <a:rPr lang="pl-PL" dirty="0" smtClean="0"/>
              <a:t>Dorośli – </a:t>
            </a:r>
            <a:r>
              <a:rPr lang="pl-PL" dirty="0" smtClean="0">
                <a:solidFill>
                  <a:srgbClr val="FF0000"/>
                </a:solidFill>
              </a:rPr>
              <a:t>600 mg/dobę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65" y="1900238"/>
            <a:ext cx="3401767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4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SODU W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 </a:t>
            </a:r>
            <a:r>
              <a:rPr lang="pl-PL" sz="2000" dirty="0" smtClean="0">
                <a:solidFill>
                  <a:srgbClr val="FF0000"/>
                </a:solidFill>
              </a:rPr>
              <a:t>chlorek sodu </a:t>
            </a:r>
            <a:r>
              <a:rPr lang="pl-PL" sz="2000" dirty="0" smtClean="0"/>
              <a:t>(sól kuchenna)</a:t>
            </a:r>
          </a:p>
          <a:p>
            <a:r>
              <a:rPr lang="pl-PL" sz="2000" dirty="0">
                <a:solidFill>
                  <a:srgbClr val="FF0000"/>
                </a:solidFill>
              </a:rPr>
              <a:t>d</a:t>
            </a:r>
            <a:r>
              <a:rPr lang="pl-PL" sz="2000" dirty="0" smtClean="0">
                <a:solidFill>
                  <a:srgbClr val="FF0000"/>
                </a:solidFill>
              </a:rPr>
              <a:t>wuwęglan sodu </a:t>
            </a:r>
            <a:r>
              <a:rPr lang="pl-PL" sz="2000" dirty="0" smtClean="0"/>
              <a:t>w napojach</a:t>
            </a:r>
          </a:p>
          <a:p>
            <a:r>
              <a:rPr lang="pl-PL" sz="2000" dirty="0">
                <a:solidFill>
                  <a:srgbClr val="FF0000"/>
                </a:solidFill>
              </a:rPr>
              <a:t>g</a:t>
            </a:r>
            <a:r>
              <a:rPr lang="pl-PL" sz="2000" dirty="0" smtClean="0">
                <a:solidFill>
                  <a:srgbClr val="FF0000"/>
                </a:solidFill>
              </a:rPr>
              <a:t>lutaminian sodu </a:t>
            </a:r>
            <a:r>
              <a:rPr lang="pl-PL" sz="2000" dirty="0" smtClean="0"/>
              <a:t>w przyprawach, </a:t>
            </a:r>
            <a:r>
              <a:rPr lang="pl-PL" sz="2000" dirty="0"/>
              <a:t>ż</a:t>
            </a:r>
            <a:r>
              <a:rPr lang="pl-PL" sz="2000" dirty="0" smtClean="0"/>
              <a:t>ywności przetworzonej</a:t>
            </a:r>
            <a:endParaRPr lang="pl-PL" sz="2000" dirty="0"/>
          </a:p>
          <a:p>
            <a:r>
              <a:rPr lang="pl-PL" sz="2000" dirty="0" smtClean="0"/>
              <a:t>Zalecenia żywieniowe WHO – </a:t>
            </a:r>
            <a:r>
              <a:rPr lang="pl-PL" sz="2000" dirty="0" smtClean="0">
                <a:solidFill>
                  <a:srgbClr val="FF0000"/>
                </a:solidFill>
              </a:rPr>
              <a:t>5 g soli/dzień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0075"/>
            <a:ext cx="2857500" cy="24479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4" y="3786389"/>
            <a:ext cx="5596339" cy="29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1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6450" cy="482917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32" y="2095500"/>
            <a:ext cx="60293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ŹRÓDŁA SODU W ŻYWNOŚCI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Sól kuchenna</a:t>
            </a:r>
          </a:p>
          <a:p>
            <a:r>
              <a:rPr lang="pl-PL" sz="2000" dirty="0" smtClean="0"/>
              <a:t>Pieczywo</a:t>
            </a:r>
          </a:p>
          <a:p>
            <a:r>
              <a:rPr lang="pl-PL" sz="2000" dirty="0" smtClean="0"/>
              <a:t>Sery</a:t>
            </a:r>
          </a:p>
          <a:p>
            <a:r>
              <a:rPr lang="pl-PL" sz="2000" dirty="0" smtClean="0"/>
              <a:t>Wędliny</a:t>
            </a:r>
          </a:p>
          <a:p>
            <a:r>
              <a:rPr lang="pl-PL" sz="2000" dirty="0" smtClean="0"/>
              <a:t>Ryby i ich przetwory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2" y="4185992"/>
            <a:ext cx="4033234" cy="267200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29" y="1926721"/>
            <a:ext cx="3657600" cy="202387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6358"/>
            <a:ext cx="2628900" cy="17335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6" y="5133983"/>
            <a:ext cx="2705100" cy="168592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61" y="3668937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3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0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CHLOR Cl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Całkowita zawartość chloru w organizmie – </a:t>
            </a:r>
            <a:r>
              <a:rPr lang="pl-PL" sz="2000" dirty="0" smtClean="0">
                <a:solidFill>
                  <a:srgbClr val="FF0000"/>
                </a:solidFill>
              </a:rPr>
              <a:t>70 – 100 g</a:t>
            </a:r>
          </a:p>
          <a:p>
            <a:r>
              <a:rPr lang="pl-PL" sz="2000" dirty="0" smtClean="0"/>
              <a:t>Zgromadzony jest w </a:t>
            </a:r>
            <a:r>
              <a:rPr lang="pl-PL" sz="2000" dirty="0" smtClean="0">
                <a:solidFill>
                  <a:srgbClr val="FF0000"/>
                </a:solidFill>
              </a:rPr>
              <a:t>płynach międzykomórkowych, w tkance łącznej i kościach</a:t>
            </a:r>
          </a:p>
          <a:p>
            <a:r>
              <a:rPr lang="pl-PL" sz="2000" dirty="0" smtClean="0"/>
              <a:t>Uczestniczy w </a:t>
            </a:r>
            <a:r>
              <a:rPr lang="pl-PL" sz="2000" dirty="0" smtClean="0">
                <a:solidFill>
                  <a:srgbClr val="FF0000"/>
                </a:solidFill>
              </a:rPr>
              <a:t>gospodarce wodnej</a:t>
            </a:r>
          </a:p>
          <a:p>
            <a:r>
              <a:rPr lang="pl-PL" sz="2000" dirty="0" smtClean="0"/>
              <a:t>Utrzymuje </a:t>
            </a:r>
            <a:r>
              <a:rPr lang="pl-PL" sz="2000" dirty="0" smtClean="0">
                <a:solidFill>
                  <a:srgbClr val="FF0000"/>
                </a:solidFill>
              </a:rPr>
              <a:t>równowagę kwasowo – zasadową</a:t>
            </a:r>
          </a:p>
          <a:p>
            <a:r>
              <a:rPr lang="pl-PL" sz="2000" dirty="0" smtClean="0"/>
              <a:t>Zapewnia właściwe </a:t>
            </a:r>
            <a:r>
              <a:rPr lang="pl-PL" sz="2000" dirty="0" smtClean="0">
                <a:solidFill>
                  <a:srgbClr val="FF0000"/>
                </a:solidFill>
              </a:rPr>
              <a:t>ciśnienie osmotyczne </a:t>
            </a:r>
            <a:r>
              <a:rPr lang="pl-PL" sz="2000" dirty="0" smtClean="0"/>
              <a:t>w organizmie</a:t>
            </a:r>
          </a:p>
          <a:p>
            <a:r>
              <a:rPr lang="pl-PL" sz="2000" dirty="0" smtClean="0"/>
              <a:t>Jest składnikiem </a:t>
            </a:r>
            <a:r>
              <a:rPr lang="pl-PL" sz="2000" dirty="0" smtClean="0">
                <a:solidFill>
                  <a:srgbClr val="FF0000"/>
                </a:solidFill>
              </a:rPr>
              <a:t>soku żołądkowego</a:t>
            </a:r>
          </a:p>
          <a:p>
            <a:r>
              <a:rPr lang="pl-PL" sz="2000" dirty="0" smtClean="0"/>
              <a:t>Aktywuje </a:t>
            </a:r>
            <a:r>
              <a:rPr lang="pl-PL" sz="2000" dirty="0" smtClean="0">
                <a:solidFill>
                  <a:srgbClr val="FF0000"/>
                </a:solidFill>
              </a:rPr>
              <a:t>amylazę ślinową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56" y="4666615"/>
            <a:ext cx="2540000" cy="1651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127" y="1809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6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SKUTKI NADMIARU CHLORU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Choroby żołądka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Nadciśnienie tętnicze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Ryzyko udarów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11" y="2629302"/>
            <a:ext cx="59055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7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ZAPOTRZEBOWANIE NA CHLOR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Dorośli – </a:t>
            </a:r>
            <a:r>
              <a:rPr lang="pl-PL" sz="2000" dirty="0" smtClean="0">
                <a:solidFill>
                  <a:srgbClr val="FF0000"/>
                </a:solidFill>
              </a:rPr>
              <a:t>750 mg/dobę</a:t>
            </a:r>
          </a:p>
          <a:p>
            <a:r>
              <a:rPr lang="pl-PL" sz="2000" dirty="0" smtClean="0"/>
              <a:t>Młodzież - </a:t>
            </a:r>
            <a:r>
              <a:rPr lang="pl-PL" sz="2000" dirty="0" smtClean="0">
                <a:solidFill>
                  <a:srgbClr val="FF0000"/>
                </a:solidFill>
              </a:rPr>
              <a:t>650 mg/dobę</a:t>
            </a:r>
          </a:p>
          <a:p>
            <a:r>
              <a:rPr lang="pl-PL" sz="2000" dirty="0" smtClean="0"/>
              <a:t>Dzieci – </a:t>
            </a:r>
            <a:r>
              <a:rPr lang="pl-PL" sz="2000" dirty="0" smtClean="0">
                <a:solidFill>
                  <a:srgbClr val="FF0000"/>
                </a:solidFill>
              </a:rPr>
              <a:t>925 mg/dobę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12" y="2783804"/>
            <a:ext cx="59055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CHLORU W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Sól kuchenna</a:t>
            </a:r>
          </a:p>
          <a:p>
            <a:r>
              <a:rPr lang="pl-PL" sz="2000" dirty="0" smtClean="0"/>
              <a:t>Woda pitna</a:t>
            </a:r>
          </a:p>
          <a:p>
            <a:r>
              <a:rPr lang="pl-PL" sz="2000" dirty="0" smtClean="0"/>
              <a:t>Wody mineralne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24" y="3055937"/>
            <a:ext cx="57340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POTAS K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/>
              <a:t>Całkowita zawartość potasu w organizmie ok. </a:t>
            </a:r>
            <a:r>
              <a:rPr lang="pl-PL" sz="2000" dirty="0" smtClean="0">
                <a:solidFill>
                  <a:srgbClr val="FF0000"/>
                </a:solidFill>
              </a:rPr>
              <a:t>200 g</a:t>
            </a:r>
          </a:p>
          <a:p>
            <a:r>
              <a:rPr lang="pl-PL" sz="2000" dirty="0" smtClean="0"/>
              <a:t>Bierze udział w regulowaniu </a:t>
            </a:r>
            <a:r>
              <a:rPr lang="pl-PL" sz="2000" dirty="0" smtClean="0">
                <a:solidFill>
                  <a:srgbClr val="FF0000"/>
                </a:solidFill>
              </a:rPr>
              <a:t>odczynu środowiska i ciśnienia osmotycznego</a:t>
            </a:r>
            <a:r>
              <a:rPr lang="pl-PL" sz="2000" dirty="0" smtClean="0"/>
              <a:t> płynów ustrojowych</a:t>
            </a:r>
          </a:p>
          <a:p>
            <a:r>
              <a:rPr lang="pl-PL" sz="2000" dirty="0" smtClean="0"/>
              <a:t>Przyczynia się do obniżenia niekorzystnego działania sodu poprzez </a:t>
            </a:r>
            <a:r>
              <a:rPr lang="pl-PL" sz="2000" dirty="0" smtClean="0">
                <a:solidFill>
                  <a:srgbClr val="FF0000"/>
                </a:solidFill>
              </a:rPr>
              <a:t>zmniejszanie ilości wody w organizmie</a:t>
            </a:r>
          </a:p>
          <a:p>
            <a:r>
              <a:rPr lang="pl-PL" sz="2000" dirty="0" smtClean="0"/>
              <a:t>Wywiera korzystny wpływ na </a:t>
            </a:r>
            <a:r>
              <a:rPr lang="pl-PL" sz="2000" dirty="0" smtClean="0">
                <a:solidFill>
                  <a:srgbClr val="FF0000"/>
                </a:solidFill>
              </a:rPr>
              <a:t>poprawę pracy mięśnia sercowego</a:t>
            </a:r>
          </a:p>
          <a:p>
            <a:r>
              <a:rPr lang="pl-PL" sz="2000" dirty="0" smtClean="0"/>
              <a:t>Warunkuje utrzymanie </a:t>
            </a:r>
            <a:r>
              <a:rPr lang="pl-PL" sz="2000" dirty="0" smtClean="0">
                <a:solidFill>
                  <a:srgbClr val="FF0000"/>
                </a:solidFill>
              </a:rPr>
              <a:t>równowagi kwasowo - zasadowej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551" y="273005"/>
            <a:ext cx="2914650" cy="21907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4" y="273005"/>
            <a:ext cx="2170806" cy="24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0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SKUTKI NIEDOBORU POTASU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Przyczyny:</a:t>
            </a:r>
          </a:p>
          <a:p>
            <a:pPr lvl="1"/>
            <a:r>
              <a:rPr lang="pl-PL" sz="1800" dirty="0" smtClean="0"/>
              <a:t>Pacjenci z chorobami sercowo – naczyniowymi stosujący środki moczopędne i nasercowe</a:t>
            </a:r>
          </a:p>
          <a:p>
            <a:pPr lvl="1"/>
            <a:r>
              <a:rPr lang="pl-PL" sz="1800" dirty="0" smtClean="0"/>
              <a:t>Intensywne wymioty lub biegunki</a:t>
            </a:r>
          </a:p>
          <a:p>
            <a:pPr lvl="1"/>
            <a:r>
              <a:rPr lang="pl-PL" sz="1800" dirty="0" smtClean="0"/>
              <a:t>Alkohol i kawa zwiększające wydalanie sodu</a:t>
            </a:r>
          </a:p>
          <a:p>
            <a:r>
              <a:rPr lang="pl-PL" sz="2000" dirty="0" smtClean="0"/>
              <a:t>Objawy:</a:t>
            </a:r>
          </a:p>
          <a:p>
            <a:pPr lvl="1"/>
            <a:r>
              <a:rPr lang="pl-PL" sz="1800" dirty="0" smtClean="0">
                <a:solidFill>
                  <a:srgbClr val="FF0000"/>
                </a:solidFill>
              </a:rPr>
              <a:t>Zakłócenia pracy mięśnia sercowego</a:t>
            </a:r>
          </a:p>
          <a:p>
            <a:pPr lvl="1"/>
            <a:r>
              <a:rPr lang="pl-PL" sz="1800" dirty="0" smtClean="0">
                <a:solidFill>
                  <a:srgbClr val="FF0000"/>
                </a:solidFill>
              </a:rPr>
              <a:t>Arytmia</a:t>
            </a:r>
          </a:p>
          <a:p>
            <a:pPr lvl="1"/>
            <a:r>
              <a:rPr lang="pl-PL" sz="1800" dirty="0" smtClean="0">
                <a:solidFill>
                  <a:srgbClr val="FF0000"/>
                </a:solidFill>
              </a:rPr>
              <a:t>Nadciśnienie tętnicze</a:t>
            </a:r>
            <a:endParaRPr lang="pl-PL" sz="18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10" y="3608387"/>
            <a:ext cx="2943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9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SKUTKI </a:t>
            </a:r>
            <a:r>
              <a:rPr lang="pl-PL" dirty="0" smtClean="0"/>
              <a:t>NADMIARU </a:t>
            </a:r>
            <a:r>
              <a:rPr lang="pl-PL" dirty="0"/>
              <a:t>POTASU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Przyczyny:</a:t>
            </a:r>
          </a:p>
          <a:p>
            <a:pPr lvl="1"/>
            <a:r>
              <a:rPr lang="pl-PL" sz="2000" dirty="0" smtClean="0">
                <a:solidFill>
                  <a:srgbClr val="FF0000"/>
                </a:solidFill>
              </a:rPr>
              <a:t>Zaburzenia wydalania przez nerki</a:t>
            </a:r>
          </a:p>
          <a:p>
            <a:r>
              <a:rPr lang="pl-PL" sz="2000" dirty="0" smtClean="0"/>
              <a:t>Objawy:</a:t>
            </a:r>
          </a:p>
          <a:p>
            <a:pPr lvl="1"/>
            <a:r>
              <a:rPr lang="pl-PL" sz="2000" dirty="0" smtClean="0">
                <a:solidFill>
                  <a:srgbClr val="FF0000"/>
                </a:solidFill>
              </a:rPr>
              <a:t>Zwolnienie akcji serca</a:t>
            </a:r>
          </a:p>
          <a:p>
            <a:pPr lvl="1"/>
            <a:r>
              <a:rPr lang="pl-PL" sz="2000" dirty="0" smtClean="0">
                <a:solidFill>
                  <a:srgbClr val="FF0000"/>
                </a:solidFill>
              </a:rPr>
              <a:t>Osłabienie mięśni</a:t>
            </a:r>
          </a:p>
          <a:p>
            <a:pPr lvl="1"/>
            <a:r>
              <a:rPr lang="pl-PL" sz="2000" dirty="0" smtClean="0">
                <a:solidFill>
                  <a:srgbClr val="FF0000"/>
                </a:solidFill>
              </a:rPr>
              <a:t>Mrowienie kończyn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2846231"/>
            <a:ext cx="5182942" cy="30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4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ZAPOTRZEBOWANIE </a:t>
            </a:r>
            <a:br>
              <a:rPr lang="pl-PL" dirty="0" smtClean="0"/>
            </a:br>
            <a:r>
              <a:rPr lang="pl-PL" dirty="0" smtClean="0"/>
              <a:t>NA POTAS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Dzienna minimalna dawka spożycia dla:</a:t>
            </a:r>
          </a:p>
          <a:p>
            <a:pPr lvl="1"/>
            <a:r>
              <a:rPr lang="pl-PL" dirty="0" smtClean="0"/>
              <a:t>osób dorosłych - </a:t>
            </a:r>
            <a:r>
              <a:rPr lang="pl-PL" dirty="0" smtClean="0">
                <a:solidFill>
                  <a:srgbClr val="FF0000"/>
                </a:solidFill>
              </a:rPr>
              <a:t>4700 mg</a:t>
            </a:r>
          </a:p>
          <a:p>
            <a:pPr lvl="1"/>
            <a:r>
              <a:rPr lang="pl-PL" dirty="0"/>
              <a:t>d</a:t>
            </a:r>
            <a:r>
              <a:rPr lang="pl-PL" dirty="0" smtClean="0"/>
              <a:t>zieci – </a:t>
            </a:r>
            <a:r>
              <a:rPr lang="pl-PL" dirty="0" smtClean="0">
                <a:solidFill>
                  <a:srgbClr val="FF0000"/>
                </a:solidFill>
              </a:rPr>
              <a:t>3000 mg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77" y="3201339"/>
            <a:ext cx="6172200" cy="33813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21" y="867714"/>
            <a:ext cx="3543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0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ŹRÓDŁA POTASU W ŻYWNOŚCI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Suche nasiona roślin strączkowych</a:t>
            </a:r>
          </a:p>
          <a:p>
            <a:r>
              <a:rPr lang="pl-PL" sz="2000" dirty="0" smtClean="0"/>
              <a:t>Owoce suszone</a:t>
            </a:r>
          </a:p>
          <a:p>
            <a:r>
              <a:rPr lang="pl-PL" sz="2000" dirty="0" smtClean="0"/>
              <a:t>Orzechy</a:t>
            </a:r>
          </a:p>
          <a:p>
            <a:r>
              <a:rPr lang="pl-PL" sz="2000" dirty="0" smtClean="0"/>
              <a:t>Pomidory</a:t>
            </a:r>
          </a:p>
          <a:p>
            <a:r>
              <a:rPr lang="pl-PL" sz="2000" dirty="0" smtClean="0"/>
              <a:t>Ziemniaki</a:t>
            </a:r>
          </a:p>
          <a:p>
            <a:r>
              <a:rPr lang="pl-PL" sz="2000" dirty="0" smtClean="0"/>
              <a:t>Pieczywo</a:t>
            </a:r>
          </a:p>
          <a:p>
            <a:r>
              <a:rPr lang="pl-PL" sz="2000" dirty="0" smtClean="0"/>
              <a:t>Mleko i jego przetwory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5" y="2479720"/>
            <a:ext cx="5969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7" y="180304"/>
            <a:ext cx="7263685" cy="65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7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SÓD 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Całkowita zawartość sodu w organizmie – </a:t>
            </a:r>
            <a:r>
              <a:rPr lang="pl-PL" sz="2000" dirty="0" smtClean="0">
                <a:solidFill>
                  <a:srgbClr val="FF0000"/>
                </a:solidFill>
              </a:rPr>
              <a:t>90 g</a:t>
            </a:r>
          </a:p>
          <a:p>
            <a:r>
              <a:rPr lang="pl-PL" sz="2000" dirty="0" smtClean="0"/>
              <a:t>Występuje w </a:t>
            </a:r>
            <a:r>
              <a:rPr lang="pl-PL" sz="2000" dirty="0" smtClean="0">
                <a:solidFill>
                  <a:srgbClr val="FF0000"/>
                </a:solidFill>
              </a:rPr>
              <a:t>płynach ustrojowych  i kościach</a:t>
            </a:r>
          </a:p>
          <a:p>
            <a:r>
              <a:rPr lang="pl-PL" sz="2000" dirty="0" smtClean="0"/>
              <a:t>Reguluje gospodarkę wodną – </a:t>
            </a:r>
            <a:r>
              <a:rPr lang="pl-PL" sz="2000" dirty="0" smtClean="0">
                <a:solidFill>
                  <a:srgbClr val="FF0000"/>
                </a:solidFill>
              </a:rPr>
              <a:t>objętość osocza i ciśnienie osmotyczne</a:t>
            </a:r>
          </a:p>
          <a:p>
            <a:r>
              <a:rPr lang="pl-PL" sz="2000" dirty="0" smtClean="0"/>
              <a:t>Wpływa na zachowanie </a:t>
            </a:r>
            <a:r>
              <a:rPr lang="pl-PL" sz="2000" dirty="0" smtClean="0">
                <a:solidFill>
                  <a:srgbClr val="FF0000"/>
                </a:solidFill>
              </a:rPr>
              <a:t>równowagi kwasowo – zasadowej</a:t>
            </a:r>
          </a:p>
          <a:p>
            <a:r>
              <a:rPr lang="pl-PL" sz="2000" dirty="0" smtClean="0"/>
              <a:t>Warunkuje prawidłowy </a:t>
            </a:r>
            <a:r>
              <a:rPr lang="pl-PL" sz="2000" dirty="0" smtClean="0">
                <a:solidFill>
                  <a:srgbClr val="FF0000"/>
                </a:solidFill>
              </a:rPr>
              <a:t>transport składników odżywczych </a:t>
            </a:r>
            <a:r>
              <a:rPr lang="pl-PL" sz="2000" dirty="0" smtClean="0"/>
              <a:t>do komórek</a:t>
            </a:r>
          </a:p>
          <a:p>
            <a:r>
              <a:rPr lang="pl-PL" sz="2000" dirty="0" smtClean="0"/>
              <a:t>Bierze udział w procesach </a:t>
            </a:r>
            <a:r>
              <a:rPr lang="pl-PL" sz="2000" dirty="0" smtClean="0">
                <a:solidFill>
                  <a:srgbClr val="FF0000"/>
                </a:solidFill>
              </a:rPr>
              <a:t>trawienia i wchłaniania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61" y="621123"/>
            <a:ext cx="2540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47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SKUTKI NIEDOBORU</a:t>
            </a:r>
            <a:br>
              <a:rPr lang="pl-PL" dirty="0" smtClean="0"/>
            </a:br>
            <a:r>
              <a:rPr lang="pl-PL" dirty="0" smtClean="0"/>
              <a:t> SODU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Odwodnienie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Spadek ciśnienia krwi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Bóle głowy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Ryzyko porażeń słonecznych i udarów cieplnych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69" y="3898206"/>
            <a:ext cx="4762500" cy="28479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37" y="756567"/>
            <a:ext cx="27336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859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TM03457515[[fn=Widok]]</Template>
  <TotalTime>92</TotalTime>
  <Words>344</Words>
  <Application>Microsoft Office PowerPoint</Application>
  <PresentationFormat>Panoramiczny</PresentationFormat>
  <Paragraphs>89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Century Schoolbook</vt:lpstr>
      <vt:lpstr>Wingdings 2</vt:lpstr>
      <vt:lpstr>View</vt:lpstr>
      <vt:lpstr> SKŁADNIKI MINERALNE ODPOWIEDZIALNE ZA GOSPODARKĘ WODNO - ELEKTROLITOWĄ </vt:lpstr>
      <vt:lpstr>POTAS K</vt:lpstr>
      <vt:lpstr>SKUTKI NIEDOBORU POTASU</vt:lpstr>
      <vt:lpstr>SKUTKI NADMIARU POTASU</vt:lpstr>
      <vt:lpstr>ZAPOTRZEBOWANIE  NA POTAS</vt:lpstr>
      <vt:lpstr>  ŹRÓDŁA POTASU W ŻYWNOŚCI </vt:lpstr>
      <vt:lpstr>Prezentacja programu PowerPoint</vt:lpstr>
      <vt:lpstr>SÓD Na</vt:lpstr>
      <vt:lpstr>SKUTKI NIEDOBORU  SODU</vt:lpstr>
      <vt:lpstr>SKUTKI NADMIARU SODU</vt:lpstr>
      <vt:lpstr>ZAPOTRZEBOWANIE NA SÓD</vt:lpstr>
      <vt:lpstr>ŹRÓDŁA SODU W ŻYWNOŚCI</vt:lpstr>
      <vt:lpstr>Prezentacja programu PowerPoint</vt:lpstr>
      <vt:lpstr>ŹRÓDŁA SODU W ŻYWNOŚCI</vt:lpstr>
      <vt:lpstr>Prezentacja programu PowerPoint</vt:lpstr>
      <vt:lpstr>CHLOR Cl</vt:lpstr>
      <vt:lpstr>SKUTKI NADMIARU CHLORU</vt:lpstr>
      <vt:lpstr>ZAPOTRZEBOWANIE NA CHLOR</vt:lpstr>
      <vt:lpstr>ŹRÓDŁA CHLORU W ŻYWNOŚCI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SKŁADNIKI MINERALNE</dc:title>
  <dc:creator>Kierownik</dc:creator>
  <cp:lastModifiedBy>Kierownik</cp:lastModifiedBy>
  <cp:revision>11</cp:revision>
  <dcterms:created xsi:type="dcterms:W3CDTF">2015-12-17T14:48:40Z</dcterms:created>
  <dcterms:modified xsi:type="dcterms:W3CDTF">2015-12-17T16:21:24Z</dcterms:modified>
</cp:coreProperties>
</file>