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1200" y="3700463"/>
            <a:ext cx="8305800" cy="1143000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262130"/>
            <a:ext cx="8361229" cy="1596980"/>
          </a:xfrm>
        </p:spPr>
        <p:txBody>
          <a:bodyPr/>
          <a:lstStyle/>
          <a:p>
            <a:pPr>
              <a:defRPr/>
            </a:pPr>
            <a:r>
              <a:rPr lang="pl-PL" sz="4800" b="1" dirty="0" smtClean="0">
                <a:solidFill>
                  <a:srgbClr val="00B0F0"/>
                </a:solidFill>
              </a:rPr>
              <a:t>DIETA ŁATWOSTRAWNA </a:t>
            </a:r>
            <a:br>
              <a:rPr lang="pl-PL" sz="4800" b="1" dirty="0" smtClean="0">
                <a:solidFill>
                  <a:srgbClr val="00B0F0"/>
                </a:solidFill>
              </a:rPr>
            </a:br>
            <a:r>
              <a:rPr lang="pl-PL" sz="4800" b="1" dirty="0" smtClean="0">
                <a:solidFill>
                  <a:srgbClr val="00B0F0"/>
                </a:solidFill>
              </a:rPr>
              <a:t>Z OGRANICZENIEM TŁUSZCZU</a:t>
            </a:r>
            <a:endParaRPr lang="pl-PL" sz="4800" b="1" dirty="0">
              <a:solidFill>
                <a:srgbClr val="00B0F0"/>
              </a:solidFill>
            </a:endParaRPr>
          </a:p>
        </p:txBody>
      </p:sp>
      <p:pic>
        <p:nvPicPr>
          <p:cNvPr id="5124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78" y="3491987"/>
            <a:ext cx="64087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Podaż energii:</a:t>
            </a:r>
            <a:endParaRPr lang="pl-PL" altLang="pl-PL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altLang="pl-PL" dirty="0" smtClean="0"/>
              <a:t>dostosowana w zależności od należnej masy ciała </a:t>
            </a:r>
            <a:br>
              <a:rPr lang="pl-PL" altLang="pl-PL" dirty="0" smtClean="0"/>
            </a:br>
            <a:r>
              <a:rPr lang="pl-PL" altLang="pl-PL" dirty="0" smtClean="0"/>
              <a:t>-przy otyłości zmniejszamy podaż energii, </a:t>
            </a:r>
            <a:br>
              <a:rPr lang="pl-PL" altLang="pl-PL" dirty="0" smtClean="0"/>
            </a:br>
            <a:r>
              <a:rPr lang="pl-PL" altLang="pl-PL" dirty="0" smtClean="0"/>
              <a:t>-przy niedożywieniu zwiększamy podaż energii, </a:t>
            </a:r>
            <a:br>
              <a:rPr lang="pl-PL" altLang="pl-PL" dirty="0" smtClean="0"/>
            </a:br>
            <a:r>
              <a:rPr lang="pl-PL" altLang="pl-PL" dirty="0" smtClean="0"/>
              <a:t>-przy prawidłowej masie ciała podajemy </a:t>
            </a:r>
            <a:r>
              <a:rPr lang="pl-PL" altLang="pl-PL" dirty="0" smtClean="0">
                <a:solidFill>
                  <a:srgbClr val="FF0000"/>
                </a:solidFill>
              </a:rPr>
              <a:t>ok.2000kcal</a:t>
            </a:r>
          </a:p>
          <a:p>
            <a:pPr eaLnBrk="1" hangingPunct="1">
              <a:defRPr/>
            </a:pPr>
            <a:r>
              <a:rPr lang="pl-PL" altLang="pl-PL" dirty="0" smtClean="0"/>
              <a:t>Tłuszcze pokrywają zapotrzebowanie energetyczne do </a:t>
            </a:r>
            <a:r>
              <a:rPr lang="pl-PL" altLang="pl-PL" dirty="0" smtClean="0">
                <a:solidFill>
                  <a:srgbClr val="FF0000"/>
                </a:solidFill>
              </a:rPr>
              <a:t>20%,</a:t>
            </a:r>
            <a:r>
              <a:rPr lang="pl-PL" altLang="pl-PL" dirty="0" smtClean="0"/>
              <a:t>białko </a:t>
            </a:r>
            <a:r>
              <a:rPr lang="pl-PL" altLang="pl-PL" dirty="0" smtClean="0">
                <a:solidFill>
                  <a:srgbClr val="FF0000"/>
                </a:solidFill>
              </a:rPr>
              <a:t>12-18%,</a:t>
            </a:r>
            <a:r>
              <a:rPr lang="pl-PL" altLang="pl-PL" dirty="0" smtClean="0"/>
              <a:t>a węglowodany uzupełniają dobową ilość energii.</a:t>
            </a:r>
          </a:p>
          <a:p>
            <a:pPr eaLnBrk="1" hangingPunct="1">
              <a:defRPr/>
            </a:pPr>
            <a:endParaRPr lang="pl-PL" altLang="pl-PL" dirty="0" smtClean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CHARAKTERYSTYKA DIETY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0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Białko</a:t>
            </a:r>
            <a:r>
              <a:rPr lang="pl-PL" dirty="0" smtClean="0"/>
              <a:t>  - zalecane jest w normie fizjologicznej</a:t>
            </a:r>
          </a:p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Błonnik</a:t>
            </a:r>
            <a:r>
              <a:rPr lang="pl-PL" dirty="0" smtClean="0"/>
              <a:t> – w ilościach ograniczonych</a:t>
            </a:r>
          </a:p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Wyłączeniu </a:t>
            </a:r>
            <a:r>
              <a:rPr lang="pl-PL" dirty="0" smtClean="0"/>
              <a:t>z diety podlegają produkty ciężkostrawne, wzdymające,  ostro przyprawione</a:t>
            </a:r>
          </a:p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</a:rPr>
              <a:t>Zwiększeniu</a:t>
            </a:r>
            <a:r>
              <a:rPr lang="pl-PL" dirty="0" smtClean="0"/>
              <a:t> podlega ilość warzyw bogatych w</a:t>
            </a:r>
          </a:p>
          <a:p>
            <a:pPr marL="0" indent="0">
              <a:buNone/>
              <a:defRPr/>
            </a:pPr>
            <a:r>
              <a:rPr lang="pl-PL" dirty="0" smtClean="0"/>
              <a:t> ß- karoten i witaminę C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CHARAKTERYSTYKA DIETY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98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4978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Produkty białkowe chude: </a:t>
            </a:r>
            <a:endParaRPr lang="pl-PL" altLang="pl-PL" smtClean="0"/>
          </a:p>
          <a:p>
            <a:pPr lvl="1" eaLnBrk="1" hangingPunct="1">
              <a:lnSpc>
                <a:spcPct val="150000"/>
              </a:lnSpc>
            </a:pPr>
            <a:r>
              <a:rPr lang="pl-PL" altLang="pl-PL" smtClean="0"/>
              <a:t>mleko, jogurty </a:t>
            </a:r>
            <a:r>
              <a:rPr lang="pl-PL" altLang="pl-PL" b="1" smtClean="0"/>
              <a:t>z</a:t>
            </a:r>
            <a:r>
              <a:rPr lang="pl-PL" altLang="pl-PL" smtClean="0"/>
              <a:t> obniżoną zawartością </a:t>
            </a:r>
            <a:r>
              <a:rPr lang="pl-PL" altLang="pl-PL" b="1" smtClean="0"/>
              <a:t>tłuszczu</a:t>
            </a:r>
            <a:r>
              <a:rPr lang="pl-PL" altLang="pl-PL" smtClean="0"/>
              <a:t>, chude mięsa, wędliny i ryby, </a:t>
            </a:r>
          </a:p>
          <a:p>
            <a:pPr eaLnBrk="1" hangingPunct="1">
              <a:lnSpc>
                <a:spcPct val="150000"/>
              </a:lnSpc>
            </a:pPr>
            <a:endParaRPr lang="pl-PL" altLang="pl-PL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PRODUKTY DOZWOLONE </a:t>
            </a:r>
            <a:br>
              <a:rPr lang="pl-PL" b="1" smtClean="0">
                <a:solidFill>
                  <a:srgbClr val="00B0F0"/>
                </a:solidFill>
              </a:rPr>
            </a:br>
            <a:r>
              <a:rPr lang="pl-PL" b="1" smtClean="0">
                <a:solidFill>
                  <a:srgbClr val="00B0F0"/>
                </a:solidFill>
              </a:rPr>
              <a:t>W DIECIE</a:t>
            </a:r>
            <a:endParaRPr lang="pl-PL" b="1">
              <a:solidFill>
                <a:srgbClr val="00B0F0"/>
              </a:solidFill>
            </a:endParaRPr>
          </a:p>
        </p:txBody>
      </p:sp>
      <p:pic>
        <p:nvPicPr>
          <p:cNvPr id="17412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3357563"/>
            <a:ext cx="71278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solidFill>
                  <a:srgbClr val="FF0000"/>
                </a:solidFill>
              </a:rPr>
              <a:t>Produkty tłuszczowe (20-30g/dobę):</a:t>
            </a:r>
          </a:p>
          <a:p>
            <a:pPr lvl="1" eaLnBrk="1" hangingPunct="1"/>
            <a:r>
              <a:rPr lang="pl-PL" altLang="pl-PL" smtClean="0"/>
              <a:t>olej słonecznikowy, sojowy, kukurydziany, rzepakowy-bezerukowy, z pestek winogron, zarodków pszennych, oliwa z oliwek, w ograniczonej ilości masło, miękkie margaryny.</a:t>
            </a:r>
          </a:p>
          <a:p>
            <a:endParaRPr lang="pl-PL" alt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PRODUKTY DOZWOLONE </a:t>
            </a:r>
            <a:br>
              <a:rPr lang="pl-PL" b="1" smtClean="0">
                <a:solidFill>
                  <a:srgbClr val="00B0F0"/>
                </a:solidFill>
              </a:rPr>
            </a:br>
            <a:r>
              <a:rPr lang="pl-PL" b="1" smtClean="0">
                <a:solidFill>
                  <a:srgbClr val="00B0F0"/>
                </a:solidFill>
              </a:rPr>
              <a:t>W DIECIE</a:t>
            </a:r>
            <a:endParaRPr lang="pl-PL"/>
          </a:p>
        </p:txBody>
      </p:sp>
      <p:pic>
        <p:nvPicPr>
          <p:cNvPr id="18436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3463"/>
            <a:ext cx="3810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9" y="3573463"/>
            <a:ext cx="30178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1" y="3646488"/>
            <a:ext cx="29876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7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Warzywa i owoce bogate w ß-karoten </a:t>
            </a:r>
            <a:r>
              <a:rPr lang="pl-PL" altLang="pl-PL" smtClean="0"/>
              <a:t>– marchew, dynia, pomidory, brzoskwinie, morele – dojrzałe, soczyste, gotowane, przecierane, soki</a:t>
            </a:r>
          </a:p>
          <a:p>
            <a:pPr eaLnBrk="1" hangingPunct="1">
              <a:lnSpc>
                <a:spcPct val="150000"/>
              </a:lnSpc>
            </a:pPr>
            <a:endParaRPr lang="pl-PL" altLang="pl-PL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PRODUKTY DOZWOLONE </a:t>
            </a:r>
            <a:br>
              <a:rPr lang="pl-PL" b="1">
                <a:solidFill>
                  <a:srgbClr val="00B0F0"/>
                </a:solidFill>
              </a:rPr>
            </a:br>
            <a:r>
              <a:rPr lang="pl-PL" b="1">
                <a:solidFill>
                  <a:srgbClr val="00B0F0"/>
                </a:solidFill>
              </a:rPr>
              <a:t>W DIECIE</a:t>
            </a:r>
            <a:endParaRPr lang="pl-PL"/>
          </a:p>
        </p:txBody>
      </p:sp>
      <p:pic>
        <p:nvPicPr>
          <p:cNvPr id="19460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284538"/>
            <a:ext cx="4537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trudno strawne</a:t>
            </a:r>
            <a:r>
              <a:rPr lang="pl-PL" altLang="pl-PL" smtClean="0"/>
              <a:t>, długo zalegające w żołądku, wzdymające i ostro przyprawione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/>
              <a:t>produkty zbożowe </a:t>
            </a:r>
            <a:r>
              <a:rPr lang="pl-PL" altLang="pl-PL" smtClean="0">
                <a:solidFill>
                  <a:srgbClr val="FF0000"/>
                </a:solidFill>
              </a:rPr>
              <a:t>gruboziarniste</a:t>
            </a:r>
            <a:r>
              <a:rPr lang="pl-PL" altLang="pl-PL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nasiona roślin strączkowych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/>
              <a:t>ogórki, brukiew, sałatki i </a:t>
            </a:r>
            <a:r>
              <a:rPr lang="pl-PL" altLang="pl-PL" smtClean="0">
                <a:solidFill>
                  <a:srgbClr val="FF0000"/>
                </a:solidFill>
              </a:rPr>
              <a:t>warzywa </a:t>
            </a:r>
            <a:r>
              <a:rPr lang="pl-PL" altLang="pl-PL" b="1" smtClean="0">
                <a:solidFill>
                  <a:srgbClr val="FF0000"/>
                </a:solidFill>
              </a:rPr>
              <a:t>z</a:t>
            </a:r>
            <a:r>
              <a:rPr lang="pl-PL" altLang="pl-PL" smtClean="0">
                <a:solidFill>
                  <a:srgbClr val="FF0000"/>
                </a:solidFill>
              </a:rPr>
              <a:t> majonezem i musztardą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/>
              <a:t> </a:t>
            </a:r>
            <a:r>
              <a:rPr lang="pl-PL" altLang="pl-PL" smtClean="0">
                <a:solidFill>
                  <a:srgbClr val="FF0000"/>
                </a:solidFill>
              </a:rPr>
              <a:t>warzywa marynowane i solone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PRODUKTY ZABRONIONE</a:t>
            </a:r>
            <a:br>
              <a:rPr lang="pl-PL" b="1" smtClean="0">
                <a:solidFill>
                  <a:srgbClr val="00B0F0"/>
                </a:solidFill>
              </a:rPr>
            </a:br>
            <a:r>
              <a:rPr lang="pl-PL" b="1" smtClean="0">
                <a:solidFill>
                  <a:srgbClr val="00B0F0"/>
                </a:solidFill>
              </a:rPr>
              <a:t> W DIECIE</a:t>
            </a:r>
            <a:endParaRPr lang="pl-PL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produkty wysoko tłuszczowe </a:t>
            </a:r>
            <a:r>
              <a:rPr lang="pl-PL" altLang="pl-PL" smtClean="0"/>
              <a:t>takie, jak: słonina, boczek, łój, śmietana, tłuste mięsa i wędliny, tłuste morskie ryby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pieczywo świeże</a:t>
            </a:r>
            <a:r>
              <a:rPr lang="pl-PL" altLang="pl-PL" smtClean="0"/>
              <a:t>, z otrębami, razowe, z dodatkiem tłuszczu, na całych jajach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sery dojrzewające, topione,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solidFill>
                  <a:srgbClr val="FF0000"/>
                </a:solidFill>
              </a:rPr>
              <a:t>potrawy z całych jaj</a:t>
            </a:r>
          </a:p>
          <a:p>
            <a:pPr eaLnBrk="1" hangingPunct="1">
              <a:lnSpc>
                <a:spcPct val="150000"/>
              </a:lnSpc>
            </a:pPr>
            <a:endParaRPr lang="pl-PL" altLang="pl-PL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PRODUKTY ZABRONIONE</a:t>
            </a:r>
            <a:br>
              <a:rPr lang="pl-PL" b="1">
                <a:solidFill>
                  <a:srgbClr val="00B0F0"/>
                </a:solidFill>
              </a:rPr>
            </a:br>
            <a:r>
              <a:rPr lang="pl-PL" b="1">
                <a:solidFill>
                  <a:srgbClr val="00B0F0"/>
                </a:solidFill>
              </a:rPr>
              <a:t> W DIECIE</a:t>
            </a:r>
            <a:endParaRPr lang="pl-PL"/>
          </a:p>
        </p:txBody>
      </p:sp>
      <p:pic>
        <p:nvPicPr>
          <p:cNvPr id="21508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005264"/>
            <a:ext cx="4033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3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mtClean="0"/>
              <a:t>Technologia wykonania potraw jest taka sama, jak przy diecie łatwo strawnej, jednak z uwagi na ograniczenie tłuszczu(a w przypadku choroby pęcherzyka żółciowego także cholesterolu) do potraw, do których podstawą są jaja należy dodać </a:t>
            </a:r>
            <a:r>
              <a:rPr lang="pl-PL" altLang="pl-PL" smtClean="0">
                <a:solidFill>
                  <a:srgbClr val="FF0000"/>
                </a:solidFill>
              </a:rPr>
              <a:t>jedynie białko, </a:t>
            </a:r>
            <a:r>
              <a:rPr lang="pl-PL" altLang="pl-PL" smtClean="0">
                <a:solidFill>
                  <a:schemeClr val="tx2"/>
                </a:solidFill>
              </a:rPr>
              <a:t>najlepiej w postaci ubitej piany.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ZASADY SPORZĄDZANIA POTRAW</a:t>
            </a:r>
            <a:endParaRPr lang="pl-PL" b="1">
              <a:solidFill>
                <a:srgbClr val="00B0F0"/>
              </a:solidFill>
            </a:endParaRPr>
          </a:p>
        </p:txBody>
      </p:sp>
      <p:pic>
        <p:nvPicPr>
          <p:cNvPr id="22532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4437063"/>
            <a:ext cx="4968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solidFill>
                  <a:srgbClr val="FF0000"/>
                </a:solidFill>
              </a:rPr>
              <a:t>Warzywa i owoce </a:t>
            </a:r>
            <a:r>
              <a:rPr lang="pl-PL" altLang="pl-PL" smtClean="0"/>
              <a:t>podaje się gotowane i rozdrobnione oraz w postaci soków i przecierów.</a:t>
            </a:r>
          </a:p>
          <a:p>
            <a:pPr eaLnBrk="1" hangingPunct="1"/>
            <a:r>
              <a:rPr lang="pl-PL" altLang="pl-PL" smtClean="0">
                <a:solidFill>
                  <a:srgbClr val="FF0000"/>
                </a:solidFill>
              </a:rPr>
              <a:t> Zupy </a:t>
            </a:r>
            <a:r>
              <a:rPr lang="pl-PL" altLang="pl-PL" smtClean="0"/>
              <a:t>sporządza się z wywarów warzywnych.</a:t>
            </a:r>
          </a:p>
          <a:p>
            <a:pPr eaLnBrk="1" hangingPunct="1"/>
            <a:r>
              <a:rPr lang="pl-PL" altLang="pl-PL" smtClean="0"/>
              <a:t>Zupy, sosy i warzywa </a:t>
            </a:r>
            <a:r>
              <a:rPr lang="pl-PL" altLang="pl-PL" smtClean="0">
                <a:solidFill>
                  <a:srgbClr val="FF0000"/>
                </a:solidFill>
              </a:rPr>
              <a:t>podprawia się </a:t>
            </a:r>
            <a:r>
              <a:rPr lang="pl-PL" altLang="pl-PL" smtClean="0"/>
              <a:t>zawiesiną z mąki i mleka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/>
              <a:t>Potrawy przyrządza się poprzez </a:t>
            </a:r>
            <a:r>
              <a:rPr lang="pl-PL" altLang="pl-PL" smtClean="0">
                <a:solidFill>
                  <a:srgbClr val="FF0000"/>
                </a:solidFill>
              </a:rPr>
              <a:t>gotowanie i duszenie </a:t>
            </a:r>
            <a:r>
              <a:rPr lang="pl-PL" altLang="pl-PL" smtClean="0"/>
              <a:t>bez uprzedniego obsmażania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ZASADY SPORZĄDZANIA POTRAW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5888"/>
            <a:ext cx="485140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3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mtClean="0"/>
              <a:t>Podajemy </a:t>
            </a:r>
            <a:r>
              <a:rPr lang="pl-PL" altLang="pl-PL" smtClean="0">
                <a:solidFill>
                  <a:srgbClr val="FF0000"/>
                </a:solidFill>
              </a:rPr>
              <a:t>między posiłkami: </a:t>
            </a:r>
            <a:r>
              <a:rPr lang="pl-PL" altLang="pl-PL" smtClean="0"/>
              <a:t>-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mtClean="0"/>
              <a:t>wodę mineralną,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mtClean="0"/>
              <a:t>herbaty ziołowe,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mtClean="0"/>
              <a:t>rozcieńczone soki owocowe i warzywne ,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mtClean="0"/>
              <a:t>kawę zbożową </a:t>
            </a:r>
            <a:r>
              <a:rPr lang="pl-PL" altLang="pl-PL" b="1" smtClean="0"/>
              <a:t>z</a:t>
            </a:r>
            <a:r>
              <a:rPr lang="pl-PL" altLang="pl-PL" smtClean="0"/>
              <a:t> mlekiem,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mtClean="0"/>
              <a:t>herbatę </a:t>
            </a:r>
            <a:r>
              <a:rPr lang="pl-PL" altLang="pl-PL" b="1" smtClean="0"/>
              <a:t>z</a:t>
            </a:r>
            <a:r>
              <a:rPr lang="pl-PL" altLang="pl-PL" smtClean="0"/>
              <a:t> mlekiem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mtClean="0"/>
              <a:t>Wszystkie napoje o umiarkowanej temperaturze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ZASADY SPORZĄDZANIA POTRAW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981200" y="1084264"/>
          <a:ext cx="8229600" cy="577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6059016"/>
              </a:tblGrid>
              <a:tr h="3899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7030A0"/>
                          </a:solidFill>
                        </a:rPr>
                        <a:t>POSIŁEK</a:t>
                      </a:r>
                      <a:endParaRPr lang="pl-PL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7030A0"/>
                          </a:solidFill>
                        </a:rPr>
                        <a:t>PRODUKTY/POTRAWY</a:t>
                      </a:r>
                      <a:endParaRPr lang="pl-PL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5" marB="45715"/>
                </a:tc>
              </a:tr>
              <a:tr h="12498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 śniadanie</a:t>
                      </a:r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Kawa zbożowa z mlekiem 1,5%</a:t>
                      </a:r>
                    </a:p>
                    <a:p>
                      <a:r>
                        <a:rPr lang="pl-PL" sz="1800" dirty="0" smtClean="0"/>
                        <a:t>Pieczywo pszenne z masłem</a:t>
                      </a:r>
                    </a:p>
                    <a:p>
                      <a:r>
                        <a:rPr lang="pl-PL" sz="1800" dirty="0" smtClean="0"/>
                        <a:t>Polędwica drobiowa</a:t>
                      </a:r>
                    </a:p>
                    <a:p>
                      <a:r>
                        <a:rPr lang="pl-PL" sz="1800" dirty="0" smtClean="0"/>
                        <a:t>Jabłko pieczone</a:t>
                      </a:r>
                      <a:endParaRPr lang="pl-PL" sz="1800" dirty="0"/>
                    </a:p>
                  </a:txBody>
                  <a:tcPr marT="45715" marB="45715"/>
                </a:tc>
              </a:tr>
              <a:tr h="96140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II śniadanie</a:t>
                      </a:r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Bułka pszenna</a:t>
                      </a:r>
                    </a:p>
                    <a:p>
                      <a:r>
                        <a:rPr lang="pl-PL" sz="1800" dirty="0" smtClean="0"/>
                        <a:t>Twaróg chudy</a:t>
                      </a:r>
                    </a:p>
                    <a:p>
                      <a:r>
                        <a:rPr lang="pl-PL" sz="1800" dirty="0" smtClean="0"/>
                        <a:t>Napój pomidorowy</a:t>
                      </a:r>
                      <a:endParaRPr lang="pl-PL" sz="1800" dirty="0"/>
                    </a:p>
                  </a:txBody>
                  <a:tcPr marT="45715" marB="45715"/>
                </a:tc>
              </a:tr>
              <a:tr h="182665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Obiad</a:t>
                      </a:r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Zupa selerowa z grzankami</a:t>
                      </a:r>
                    </a:p>
                    <a:p>
                      <a:r>
                        <a:rPr lang="pl-PL" sz="1800" dirty="0" smtClean="0"/>
                        <a:t>Budyń z cielęciny</a:t>
                      </a:r>
                    </a:p>
                    <a:p>
                      <a:r>
                        <a:rPr lang="pl-PL" sz="1800" dirty="0" smtClean="0"/>
                        <a:t>Sos koperkowy</a:t>
                      </a:r>
                    </a:p>
                    <a:p>
                      <a:r>
                        <a:rPr lang="pl-PL" sz="1800" dirty="0" smtClean="0"/>
                        <a:t>Ziemniaki purée</a:t>
                      </a:r>
                    </a:p>
                    <a:p>
                      <a:r>
                        <a:rPr lang="pl-PL" sz="1800" dirty="0" smtClean="0"/>
                        <a:t>Buraczki</a:t>
                      </a:r>
                    </a:p>
                    <a:p>
                      <a:r>
                        <a:rPr lang="pl-PL" sz="1800" dirty="0" smtClean="0"/>
                        <a:t>Kompot z porzeczki czerwonej przetarty</a:t>
                      </a:r>
                      <a:endParaRPr lang="pl-PL" sz="1800" dirty="0"/>
                    </a:p>
                  </a:txBody>
                  <a:tcPr marT="45715" marB="45715"/>
                </a:tc>
              </a:tr>
              <a:tr h="67297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Podwieczorek</a:t>
                      </a:r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Galaretka mleczna</a:t>
                      </a:r>
                    </a:p>
                    <a:p>
                      <a:r>
                        <a:rPr lang="pl-PL" sz="1800" dirty="0" smtClean="0"/>
                        <a:t>Biszkopt na białkach</a:t>
                      </a:r>
                      <a:endParaRPr lang="pl-PL" sz="1800" dirty="0"/>
                    </a:p>
                  </a:txBody>
                  <a:tcPr marT="45715" marB="45715"/>
                </a:tc>
              </a:tr>
              <a:tr h="67297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Kolacja</a:t>
                      </a:r>
                      <a:endParaRPr lang="pl-PL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pl-PL" sz="1800" smtClean="0"/>
                        <a:t>Risotto </a:t>
                      </a:r>
                      <a:r>
                        <a:rPr lang="pl-PL" sz="1800" dirty="0" smtClean="0"/>
                        <a:t>z warzywami</a:t>
                      </a:r>
                    </a:p>
                    <a:p>
                      <a:r>
                        <a:rPr lang="pl-PL" sz="1800" dirty="0" smtClean="0"/>
                        <a:t>Napój owocowy</a:t>
                      </a:r>
                      <a:endParaRPr lang="pl-PL" sz="18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822920"/>
          </a:xfrm>
        </p:spPr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PRZYKŁADOWY JADŁOSPIS</a:t>
            </a:r>
            <a:endParaRPr lang="pl-PL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pl-PL" altLang="pl-PL" smtClean="0"/>
              <a:t>Jest to modyfikacja diety łatwo strawnej, która polega na </a:t>
            </a:r>
            <a:r>
              <a:rPr lang="pl-PL" altLang="pl-PL" smtClean="0">
                <a:solidFill>
                  <a:srgbClr val="FF0000"/>
                </a:solidFill>
              </a:rPr>
              <a:t>zmniejszeniu</a:t>
            </a:r>
            <a:r>
              <a:rPr lang="pl-PL" altLang="pl-PL" smtClean="0"/>
              <a:t> ilości produktów będących źródłem </a:t>
            </a:r>
            <a:r>
              <a:rPr lang="pl-PL" altLang="pl-PL" smtClean="0">
                <a:solidFill>
                  <a:srgbClr val="FF0000"/>
                </a:solidFill>
              </a:rPr>
              <a:t>tłuszczu zwierzęcego </a:t>
            </a:r>
            <a:r>
              <a:rPr lang="pl-PL" altLang="pl-PL" smtClean="0"/>
              <a:t>oraz obfitujących w </a:t>
            </a:r>
            <a:r>
              <a:rPr lang="pl-PL" altLang="pl-PL" smtClean="0">
                <a:solidFill>
                  <a:srgbClr val="FF0000"/>
                </a:solidFill>
              </a:rPr>
              <a:t>cholesterol</a:t>
            </a:r>
            <a:r>
              <a:rPr lang="pl-PL" altLang="pl-PL" smtClean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ZAŁOŻENIA DIETY</a:t>
            </a:r>
            <a:endParaRPr lang="pl-PL" b="1">
              <a:solidFill>
                <a:srgbClr val="00B0F0"/>
              </a:solidFill>
            </a:endParaRPr>
          </a:p>
        </p:txBody>
      </p:sp>
      <p:pic>
        <p:nvPicPr>
          <p:cNvPr id="7172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-przewlekłe zapalenie </a:t>
            </a:r>
            <a:r>
              <a:rPr lang="pl-PL" dirty="0" smtClean="0">
                <a:solidFill>
                  <a:srgbClr val="FF0000"/>
                </a:solidFill>
              </a:rPr>
              <a:t>wątroby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FF0000"/>
                </a:solidFill>
              </a:rPr>
              <a:t>marskość,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-przewlekłe zapalenie </a:t>
            </a:r>
            <a:r>
              <a:rPr lang="pl-PL" dirty="0" smtClean="0">
                <a:solidFill>
                  <a:srgbClr val="FF0000"/>
                </a:solidFill>
              </a:rPr>
              <a:t>trzustki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-przewlekłe zapalenie i kamica </a:t>
            </a:r>
            <a:r>
              <a:rPr lang="pl-PL" dirty="0" smtClean="0">
                <a:solidFill>
                  <a:srgbClr val="FF0000"/>
                </a:solidFill>
              </a:rPr>
              <a:t>pęcherzyka żółciowego </a:t>
            </a:r>
            <a:r>
              <a:rPr lang="pl-PL" dirty="0" smtClean="0"/>
              <a:t>oraz </a:t>
            </a:r>
            <a:r>
              <a:rPr lang="pl-PL" dirty="0" smtClean="0">
                <a:solidFill>
                  <a:srgbClr val="FF0000"/>
                </a:solidFill>
              </a:rPr>
              <a:t>dróg żółciowych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-kamica pęcherzyka żółciowego </a:t>
            </a:r>
            <a:br>
              <a:rPr lang="pl-PL" dirty="0" smtClean="0"/>
            </a:br>
            <a:r>
              <a:rPr lang="pl-PL" dirty="0" smtClean="0"/>
              <a:t>-wrzodziejące zapalenie </a:t>
            </a:r>
            <a:r>
              <a:rPr lang="pl-PL" dirty="0" smtClean="0">
                <a:solidFill>
                  <a:srgbClr val="FF0000"/>
                </a:solidFill>
              </a:rPr>
              <a:t>jelita grubego </a:t>
            </a:r>
            <a:r>
              <a:rPr lang="pl-PL" dirty="0" smtClean="0"/>
              <a:t>-okres zaostrzenia choroby,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ZASTOSOWANIE DIETY</a:t>
            </a:r>
            <a:endParaRPr lang="pl-PL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82804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endParaRPr lang="pl-PL" altLang="pl-PL" smtClean="0"/>
          </a:p>
          <a:p>
            <a:pPr algn="just" eaLnBrk="1" hangingPunct="1">
              <a:lnSpc>
                <a:spcPct val="150000"/>
              </a:lnSpc>
            </a:pPr>
            <a:r>
              <a:rPr lang="pl-PL" altLang="pl-PL" smtClean="0"/>
              <a:t>Celem diety jest </a:t>
            </a:r>
            <a:r>
              <a:rPr lang="pl-PL" altLang="pl-PL" smtClean="0">
                <a:solidFill>
                  <a:srgbClr val="FF0000"/>
                </a:solidFill>
              </a:rPr>
              <a:t>ochrona </a:t>
            </a:r>
            <a:r>
              <a:rPr lang="pl-PL" altLang="pl-PL" smtClean="0"/>
              <a:t>wyżej wymienionych narządów oraz </a:t>
            </a:r>
            <a:r>
              <a:rPr lang="pl-PL" altLang="pl-PL" smtClean="0">
                <a:solidFill>
                  <a:srgbClr val="FF0000"/>
                </a:solidFill>
              </a:rPr>
              <a:t>zmniejszenie</a:t>
            </a:r>
            <a:r>
              <a:rPr lang="pl-PL" altLang="pl-PL" smtClean="0"/>
              <a:t> </a:t>
            </a:r>
            <a:r>
              <a:rPr lang="pl-PL" altLang="pl-PL" smtClean="0">
                <a:solidFill>
                  <a:srgbClr val="FF0000"/>
                </a:solidFill>
              </a:rPr>
              <a:t>ich aktywności wydzielniczej</a:t>
            </a:r>
            <a:r>
              <a:rPr lang="pl-PL" altLang="pl-PL" smtClean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smtClean="0">
                <a:solidFill>
                  <a:srgbClr val="00B0F0"/>
                </a:solidFill>
              </a:rPr>
              <a:t>CEL DIETY</a:t>
            </a:r>
            <a:endParaRPr lang="pl-PL" b="1">
              <a:solidFill>
                <a:srgbClr val="00B0F0"/>
              </a:solidFill>
            </a:endParaRPr>
          </a:p>
        </p:txBody>
      </p:sp>
      <p:pic>
        <p:nvPicPr>
          <p:cNvPr id="1024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57564"/>
            <a:ext cx="43926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altLang="pl-PL" dirty="0" smtClean="0">
                <a:solidFill>
                  <a:srgbClr val="FF0000"/>
                </a:solidFill>
              </a:rPr>
              <a:t>Posiłki powinno podawać się: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dirty="0" smtClean="0"/>
              <a:t> w małych objętościach,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dirty="0" smtClean="0"/>
              <a:t> o umiarkowanej temperaturze,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dirty="0" smtClean="0"/>
              <a:t>często – 5 razy w ciągu dnia.</a:t>
            </a:r>
          </a:p>
          <a:p>
            <a:pPr eaLnBrk="1" hangingPunct="1">
              <a:defRPr/>
            </a:pPr>
            <a:endParaRPr lang="pl-PL" alt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smtClean="0"/>
              <a:t/>
            </a:r>
            <a:br>
              <a:rPr lang="pl-PL" smtClean="0"/>
            </a:br>
            <a:r>
              <a:rPr lang="pl-PL" b="1" smtClean="0">
                <a:solidFill>
                  <a:srgbClr val="00B0F0"/>
                </a:solidFill>
              </a:rPr>
              <a:t>CHARAKTERYSTYKA </a:t>
            </a:r>
            <a:br>
              <a:rPr lang="pl-PL" b="1" smtClean="0">
                <a:solidFill>
                  <a:srgbClr val="00B0F0"/>
                </a:solidFill>
              </a:rPr>
            </a:br>
            <a:r>
              <a:rPr lang="pl-PL" b="1" smtClean="0">
                <a:solidFill>
                  <a:srgbClr val="00B0F0"/>
                </a:solidFill>
              </a:rPr>
              <a:t>DIETY</a:t>
            </a:r>
            <a:endParaRPr lang="pl-PL" b="1">
              <a:solidFill>
                <a:srgbClr val="00B0F0"/>
              </a:solidFill>
            </a:endParaRPr>
          </a:p>
        </p:txBody>
      </p:sp>
      <p:pic>
        <p:nvPicPr>
          <p:cNvPr id="12292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7620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b="1" smtClean="0">
                <a:solidFill>
                  <a:srgbClr val="FF0000"/>
                </a:solidFill>
              </a:rPr>
              <a:t>Zawartość tłuszczu </a:t>
            </a:r>
            <a:r>
              <a:rPr lang="pl-PL" altLang="pl-PL" smtClean="0"/>
              <a:t>w diecie, zarówno pochodzenia zwierzęcego, jak i roślinnego powinno ograniczyć się o 50% w porównaniu z dietą łatwo strawną, co daje  </a:t>
            </a:r>
            <a:r>
              <a:rPr lang="pl-PL" altLang="pl-PL" smtClean="0">
                <a:solidFill>
                  <a:srgbClr val="FF0000"/>
                </a:solidFill>
              </a:rPr>
              <a:t>30-50g na dobę.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>
                <a:solidFill>
                  <a:srgbClr val="00B0F0"/>
                </a:solidFill>
              </a:rPr>
              <a:t>CHARAKTERYSTYKA DIETY</a:t>
            </a:r>
            <a:endParaRPr lang="pl-PL"/>
          </a:p>
        </p:txBody>
      </p:sp>
      <p:pic>
        <p:nvPicPr>
          <p:cNvPr id="13316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644900"/>
            <a:ext cx="36004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4</TotalTime>
  <Words>512</Words>
  <Application>Microsoft Office PowerPoint</Application>
  <PresentationFormat>Panoramiczny</PresentationFormat>
  <Paragraphs>84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Franklin Gothic Book</vt:lpstr>
      <vt:lpstr>Wingdings 2</vt:lpstr>
      <vt:lpstr>Crop</vt:lpstr>
      <vt:lpstr>DIETA ŁATWOSTRAWNA  Z OGRANICZENIEM TŁUSZCZU</vt:lpstr>
      <vt:lpstr>Prezentacja programu PowerPoint</vt:lpstr>
      <vt:lpstr>ZAŁOŻENIA DIETY</vt:lpstr>
      <vt:lpstr>ZASTOSOWANIE DIETY</vt:lpstr>
      <vt:lpstr>Prezentacja programu PowerPoint</vt:lpstr>
      <vt:lpstr>CEL DIETY</vt:lpstr>
      <vt:lpstr>Prezentacja programu PowerPoint</vt:lpstr>
      <vt:lpstr> CHARAKTERYSTYKA  DIETY</vt:lpstr>
      <vt:lpstr>CHARAKTERYSTYKA DIETY</vt:lpstr>
      <vt:lpstr>CHARAKTERYSTYKA DIETY</vt:lpstr>
      <vt:lpstr>CHARAKTERYSTYKA DIETY</vt:lpstr>
      <vt:lpstr>Prezentacja programu PowerPoint</vt:lpstr>
      <vt:lpstr>PRODUKTY DOZWOLONE  W DIECIE</vt:lpstr>
      <vt:lpstr>PRODUKTY DOZWOLONE  W DIECIE</vt:lpstr>
      <vt:lpstr>PRODUKTY DOZWOLONE  W DIECIE</vt:lpstr>
      <vt:lpstr>PRODUKTY ZABRONIONE  W DIECIE</vt:lpstr>
      <vt:lpstr>PRODUKTY ZABRONIONE  W DIECIE</vt:lpstr>
      <vt:lpstr>ZASADY SPORZĄDZANIA POTRAW</vt:lpstr>
      <vt:lpstr>ZASADY SPORZĄDZANIA POTRAW</vt:lpstr>
      <vt:lpstr>ZASADY SPORZĄDZANIA POTRAW</vt:lpstr>
      <vt:lpstr>PRZYKŁADOWY JADŁOSPIS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 ŁATWOSTRAWNA  Z OGRANICZENIEM TŁUSZCZU</dc:title>
  <dc:creator>Lenovo</dc:creator>
  <cp:lastModifiedBy>Lenovo</cp:lastModifiedBy>
  <cp:revision>1</cp:revision>
  <dcterms:created xsi:type="dcterms:W3CDTF">2020-04-21T07:24:09Z</dcterms:created>
  <dcterms:modified xsi:type="dcterms:W3CDTF">2020-04-21T07:28:51Z</dcterms:modified>
</cp:coreProperties>
</file>