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76" r:id="rId4"/>
    <p:sldId id="257" r:id="rId5"/>
    <p:sldId id="263" r:id="rId6"/>
    <p:sldId id="258" r:id="rId7"/>
    <p:sldId id="274" r:id="rId8"/>
    <p:sldId id="259" r:id="rId9"/>
    <p:sldId id="272" r:id="rId10"/>
    <p:sldId id="270" r:id="rId11"/>
    <p:sldId id="260" r:id="rId12"/>
    <p:sldId id="264" r:id="rId13"/>
    <p:sldId id="265" r:id="rId14"/>
    <p:sldId id="271" r:id="rId15"/>
    <p:sldId id="266" r:id="rId16"/>
    <p:sldId id="267" r:id="rId17"/>
    <p:sldId id="261" r:id="rId18"/>
    <p:sldId id="26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CHARAKTERYSTYKA DIETY </a:t>
            </a:r>
            <a:br>
              <a:rPr lang="pl-P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OGRANICZENIEM </a:t>
            </a:r>
            <a:r>
              <a:rPr lang="pl-P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CUKRÓW</a:t>
            </a:r>
            <a:r>
              <a:rPr lang="pl-PL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655" y="3412901"/>
            <a:ext cx="6606794" cy="294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997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INDEKS GLIKEMICZNY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 smtClean="0"/>
              <a:t>INDEKS GLIKEMICZNY IG </a:t>
            </a:r>
            <a:r>
              <a:rPr lang="pl-PL" dirty="0" smtClean="0"/>
              <a:t>określa szybkość wzrostu stężenia glukozy we krwi po spożyciu produktu w porównaniu ze wzrostem, jaki następuje po spożyciu tej samej ilości węglowodanów w postaci czystej glukozy. </a:t>
            </a:r>
          </a:p>
          <a:p>
            <a:pPr algn="just"/>
            <a:r>
              <a:rPr lang="pl-PL" dirty="0"/>
              <a:t>Wszystkie produkty są porównane do produktu referencyjnego, którym jest</a:t>
            </a:r>
            <a:r>
              <a:rPr lang="pl-PL" b="1" dirty="0"/>
              <a:t> glukoza</a:t>
            </a:r>
            <a:r>
              <a:rPr lang="pl-PL" dirty="0" smtClean="0"/>
              <a:t>.</a:t>
            </a:r>
            <a:endParaRPr lang="pl-PL" dirty="0"/>
          </a:p>
          <a:p>
            <a:r>
              <a:rPr lang="pl-PL" dirty="0"/>
              <a:t>Przyjęto, że IG glukozy jest równy </a:t>
            </a:r>
            <a:r>
              <a:rPr lang="pl-PL" b="1" dirty="0"/>
              <a:t>100.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1229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INDEKS GLIKEMICZNY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pl-PL" b="1" dirty="0" smtClean="0"/>
              <a:t>Indeks </a:t>
            </a:r>
            <a:r>
              <a:rPr lang="pl-PL" b="1" dirty="0" err="1" smtClean="0"/>
              <a:t>Glikemiczy</a:t>
            </a:r>
            <a:r>
              <a:rPr lang="pl-PL" b="1" dirty="0" smtClean="0"/>
              <a:t> </a:t>
            </a:r>
            <a:r>
              <a:rPr lang="pl-PL" b="1" dirty="0"/>
              <a:t>(</a:t>
            </a:r>
            <a:r>
              <a:rPr lang="pl-PL" b="1" dirty="0" smtClean="0"/>
              <a:t>IG) </a:t>
            </a:r>
            <a:r>
              <a:rPr lang="pl-PL" dirty="0" smtClean="0"/>
              <a:t>klasyfikuje </a:t>
            </a:r>
            <a:r>
              <a:rPr lang="pl-PL" dirty="0"/>
              <a:t>produkty na podstawie wpływu na stężenie glukozy we krwi i </a:t>
            </a:r>
            <a:r>
              <a:rPr lang="pl-PL" dirty="0" smtClean="0"/>
              <a:t>czasu,  </a:t>
            </a:r>
            <a:r>
              <a:rPr lang="pl-PL" dirty="0"/>
              <a:t>w którym pojawiają się zmiany. </a:t>
            </a:r>
            <a:endParaRPr lang="pl-PL" dirty="0" smtClean="0"/>
          </a:p>
          <a:p>
            <a:pPr fontAlgn="base"/>
            <a:r>
              <a:rPr lang="pl-PL" dirty="0" smtClean="0"/>
              <a:t>- </a:t>
            </a:r>
            <a:r>
              <a:rPr lang="pl-PL" dirty="0"/>
              <a:t>produkty o niskim indeksie </a:t>
            </a:r>
            <a:r>
              <a:rPr lang="pl-PL" dirty="0" err="1"/>
              <a:t>glikemicznym</a:t>
            </a:r>
            <a:r>
              <a:rPr lang="pl-PL" dirty="0"/>
              <a:t> poniżej 55</a:t>
            </a:r>
          </a:p>
          <a:p>
            <a:pPr fontAlgn="base"/>
            <a:r>
              <a:rPr lang="pl-PL" dirty="0"/>
              <a:t>- produkty o średnim indeksie </a:t>
            </a:r>
            <a:r>
              <a:rPr lang="pl-PL" dirty="0" err="1"/>
              <a:t>glikemicznych</a:t>
            </a:r>
            <a:r>
              <a:rPr lang="pl-PL" dirty="0"/>
              <a:t> </a:t>
            </a:r>
            <a:r>
              <a:rPr lang="pl-PL" dirty="0" smtClean="0"/>
              <a:t>55-69</a:t>
            </a:r>
            <a:endParaRPr lang="pl-PL" dirty="0"/>
          </a:p>
          <a:p>
            <a:pPr fontAlgn="base"/>
            <a:r>
              <a:rPr lang="pl-PL" dirty="0"/>
              <a:t>- produkty o wysokim indeksie </a:t>
            </a:r>
            <a:r>
              <a:rPr lang="pl-PL" dirty="0" err="1"/>
              <a:t>glikemicznym</a:t>
            </a:r>
            <a:r>
              <a:rPr lang="pl-PL" dirty="0"/>
              <a:t> </a:t>
            </a:r>
            <a:r>
              <a:rPr lang="pl-PL" dirty="0" smtClean="0"/>
              <a:t>powyżej </a:t>
            </a:r>
            <a:r>
              <a:rPr lang="pl-PL" dirty="0"/>
              <a:t>70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03" y="4031086"/>
            <a:ext cx="9111553" cy="258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193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INDEKS GLIKEMICZNY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Produkty o dużym indeksie </a:t>
            </a:r>
            <a:r>
              <a:rPr lang="pl-PL" b="1" dirty="0" err="1"/>
              <a:t>glikemicznym</a:t>
            </a:r>
            <a:r>
              <a:rPr lang="pl-PL" dirty="0"/>
              <a:t> (np. piwo, ziemniaki pieczone, frytki, chipsy, biała bagietka, marchewka gotowana, popcorn, arbuz, dynia itp.) są szybko trawione i wchłaniane w przewodzie pokarmowym. Dochodzi do gwałtownego zwiększenia glikemii </a:t>
            </a:r>
            <a:r>
              <a:rPr lang="pl-PL" dirty="0" err="1"/>
              <a:t>poposiłkowej</a:t>
            </a:r>
            <a:r>
              <a:rPr lang="pl-PL" dirty="0"/>
              <a:t>, gwałtownego wydzielania insuliny, a następnie szybkiego zmniejszenia się stężenia glukozy we krwi, co skutkuje zwiększeniem wydzielania glukagonu i zwiększeniem łaknienia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b="1" dirty="0" smtClean="0"/>
              <a:t>Produkty </a:t>
            </a:r>
            <a:r>
              <a:rPr lang="pl-PL" b="1" dirty="0"/>
              <a:t>o małym indeksie </a:t>
            </a:r>
            <a:r>
              <a:rPr lang="pl-PL" b="1" dirty="0" err="1"/>
              <a:t>glikemicznym</a:t>
            </a:r>
            <a:r>
              <a:rPr lang="pl-PL" dirty="0"/>
              <a:t> (np. warzywa zielone, pomidor, marchewka surowa, cukinia, czosnek, świeże morele, makaron sojowy, makaron al </a:t>
            </a:r>
            <a:r>
              <a:rPr lang="pl-PL" dirty="0" err="1"/>
              <a:t>dente</a:t>
            </a:r>
            <a:r>
              <a:rPr lang="pl-PL" dirty="0"/>
              <a:t>, chleb żytni pełnoziarnisty itp.) spowalniają wchłanianie glukozy i przez dłuższy czas powodują łagodne zwiększanie glikemii i </a:t>
            </a:r>
            <a:r>
              <a:rPr lang="pl-PL" dirty="0" err="1"/>
              <a:t>insulinemii</a:t>
            </a:r>
            <a:r>
              <a:rPr lang="pl-PL" dirty="0"/>
              <a:t> </a:t>
            </a:r>
            <a:r>
              <a:rPr lang="pl-PL" dirty="0" err="1"/>
              <a:t>poposiłkowej</a:t>
            </a:r>
            <a:r>
              <a:rPr lang="pl-PL" dirty="0"/>
              <a:t>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90" y="108669"/>
            <a:ext cx="2333625" cy="162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4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INDEKS GLIKEMICZNY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Produkty</a:t>
            </a:r>
            <a:r>
              <a:rPr lang="pl-PL" dirty="0"/>
              <a:t>, których IG jest mniejszy niż </a:t>
            </a:r>
            <a:r>
              <a:rPr lang="pl-PL" b="1" dirty="0"/>
              <a:t>50, </a:t>
            </a:r>
            <a:r>
              <a:rPr lang="pl-PL" dirty="0"/>
              <a:t>określane są jako produkty o małym IG (te należałoby wybierać przy układaniu codziennego jadłospisu</a:t>
            </a:r>
            <a:r>
              <a:rPr lang="pl-PL" dirty="0" smtClean="0"/>
              <a:t>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Te, których IG wynosi </a:t>
            </a:r>
            <a:r>
              <a:rPr lang="pl-PL" b="1" dirty="0"/>
              <a:t>55–70, </a:t>
            </a:r>
            <a:r>
              <a:rPr lang="pl-PL" dirty="0"/>
              <a:t>to produkty o średnim indeksie </a:t>
            </a:r>
            <a:r>
              <a:rPr lang="pl-PL" dirty="0" err="1"/>
              <a:t>glikemicznym</a:t>
            </a:r>
            <a:r>
              <a:rPr lang="pl-PL" dirty="0"/>
              <a:t> (wybieramy je od czasu do czasu), 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G</a:t>
            </a:r>
            <a:r>
              <a:rPr lang="pl-PL" dirty="0" smtClean="0"/>
              <a:t>dy </a:t>
            </a:r>
            <a:r>
              <a:rPr lang="pl-PL" dirty="0"/>
              <a:t>IG jest większy niż </a:t>
            </a:r>
            <a:r>
              <a:rPr lang="pl-PL" b="1" dirty="0"/>
              <a:t>70, </a:t>
            </a:r>
            <a:r>
              <a:rPr lang="pl-PL" dirty="0"/>
              <a:t>produkt zaliczany jest do grupy o dużym IG (należałoby te produkty wybierać sporadycznie).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237" y="4345094"/>
            <a:ext cx="2908478" cy="203835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322" y="4345094"/>
            <a:ext cx="223837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013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INDEKS GLIKEMICZNY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5656"/>
              </p:ext>
            </p:extLst>
          </p:nvPr>
        </p:nvGraphicFramePr>
        <p:xfrm>
          <a:off x="1096963" y="1846263"/>
          <a:ext cx="100584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110 – 90%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90 – 70%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70 – 50%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50 – 30%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&lt; 30%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Coca – cola</a:t>
                      </a:r>
                    </a:p>
                    <a:p>
                      <a:r>
                        <a:rPr lang="pl-PL" dirty="0" smtClean="0"/>
                        <a:t>Ziemniaki </a:t>
                      </a:r>
                      <a:r>
                        <a:rPr lang="pl-PL" dirty="0" err="1" smtClean="0"/>
                        <a:t>pureè</a:t>
                      </a:r>
                      <a:endParaRPr lang="pl-PL" dirty="0" smtClean="0"/>
                    </a:p>
                    <a:p>
                      <a:r>
                        <a:rPr lang="pl-PL" dirty="0" smtClean="0"/>
                        <a:t>Ziemniaki pieczone</a:t>
                      </a:r>
                    </a:p>
                    <a:p>
                      <a:r>
                        <a:rPr lang="pl-PL" dirty="0" smtClean="0"/>
                        <a:t>Miód</a:t>
                      </a:r>
                    </a:p>
                    <a:p>
                      <a:r>
                        <a:rPr lang="pl-PL" dirty="0" smtClean="0"/>
                        <a:t>Ryż dmuchany</a:t>
                      </a:r>
                    </a:p>
                    <a:p>
                      <a:r>
                        <a:rPr lang="pl-PL" dirty="0" smtClean="0"/>
                        <a:t>Płatki ryżowe</a:t>
                      </a:r>
                    </a:p>
                    <a:p>
                      <a:r>
                        <a:rPr lang="pl-PL" dirty="0" smtClean="0"/>
                        <a:t>Płatki kukurydziane</a:t>
                      </a:r>
                    </a:p>
                    <a:p>
                      <a:r>
                        <a:rPr lang="pl-PL" dirty="0" smtClean="0"/>
                        <a:t>Muesli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Pieczywo pszenne</a:t>
                      </a:r>
                    </a:p>
                    <a:p>
                      <a:r>
                        <a:rPr lang="pl-PL" dirty="0" smtClean="0"/>
                        <a:t>Pieczywo żytnio-pszenne</a:t>
                      </a:r>
                    </a:p>
                    <a:p>
                      <a:r>
                        <a:rPr lang="pl-PL" dirty="0" smtClean="0"/>
                        <a:t>Chleb chrupki</a:t>
                      </a:r>
                    </a:p>
                    <a:p>
                      <a:r>
                        <a:rPr lang="pl-PL" dirty="0" smtClean="0"/>
                        <a:t>Mąka pszenna</a:t>
                      </a:r>
                    </a:p>
                    <a:p>
                      <a:r>
                        <a:rPr lang="pl-PL" dirty="0" smtClean="0"/>
                        <a:t>Ryż na mleku</a:t>
                      </a:r>
                    </a:p>
                    <a:p>
                      <a:r>
                        <a:rPr lang="pl-PL" dirty="0" smtClean="0"/>
                        <a:t>Babka piaskowa</a:t>
                      </a:r>
                    </a:p>
                    <a:p>
                      <a:r>
                        <a:rPr lang="pl-PL" dirty="0" smtClean="0"/>
                        <a:t>Herbatniki</a:t>
                      </a:r>
                    </a:p>
                    <a:p>
                      <a:r>
                        <a:rPr lang="pl-PL" dirty="0" smtClean="0"/>
                        <a:t>Biszkopty</a:t>
                      </a:r>
                    </a:p>
                    <a:p>
                      <a:r>
                        <a:rPr lang="pl-PL" dirty="0" smtClean="0"/>
                        <a:t>Krakersy</a:t>
                      </a:r>
                    </a:p>
                    <a:p>
                      <a:r>
                        <a:rPr lang="pl-PL" dirty="0" smtClean="0"/>
                        <a:t>Rodzynki</a:t>
                      </a:r>
                    </a:p>
                    <a:p>
                      <a:r>
                        <a:rPr lang="pl-PL" dirty="0" smtClean="0"/>
                        <a:t>Chipsy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Płatki owsiane</a:t>
                      </a:r>
                    </a:p>
                    <a:p>
                      <a:r>
                        <a:rPr lang="pl-PL" dirty="0" smtClean="0"/>
                        <a:t>Płatki kukurydziane</a:t>
                      </a:r>
                    </a:p>
                    <a:p>
                      <a:r>
                        <a:rPr lang="pl-PL" dirty="0" smtClean="0"/>
                        <a:t>Cukier</a:t>
                      </a:r>
                    </a:p>
                    <a:p>
                      <a:r>
                        <a:rPr lang="pl-PL" dirty="0" smtClean="0"/>
                        <a:t>Banany</a:t>
                      </a:r>
                    </a:p>
                    <a:p>
                      <a:r>
                        <a:rPr lang="pl-PL" dirty="0" smtClean="0"/>
                        <a:t>Niesłodzone soki owocowe</a:t>
                      </a:r>
                    </a:p>
                    <a:p>
                      <a:r>
                        <a:rPr lang="pl-PL" dirty="0" smtClean="0"/>
                        <a:t>Pumpernikiel</a:t>
                      </a:r>
                    </a:p>
                    <a:p>
                      <a:r>
                        <a:rPr lang="pl-PL" dirty="0" smtClean="0"/>
                        <a:t>Chleb razowy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Mleko</a:t>
                      </a:r>
                    </a:p>
                    <a:p>
                      <a:r>
                        <a:rPr lang="pl-PL" dirty="0" smtClean="0"/>
                        <a:t>Jogurt</a:t>
                      </a:r>
                    </a:p>
                    <a:p>
                      <a:r>
                        <a:rPr lang="pl-PL" dirty="0" smtClean="0"/>
                        <a:t>Makaron</a:t>
                      </a:r>
                    </a:p>
                    <a:p>
                      <a:r>
                        <a:rPr lang="pl-PL" dirty="0" smtClean="0"/>
                        <a:t>Lody</a:t>
                      </a:r>
                    </a:p>
                    <a:p>
                      <a:r>
                        <a:rPr lang="pl-PL" dirty="0" smtClean="0"/>
                        <a:t>Warzywa strączkowe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Marchew</a:t>
                      </a:r>
                    </a:p>
                    <a:p>
                      <a:r>
                        <a:rPr lang="pl-PL" dirty="0" smtClean="0"/>
                        <a:t>Warzywa zielone</a:t>
                      </a:r>
                    </a:p>
                    <a:p>
                      <a:r>
                        <a:rPr lang="pl-PL" dirty="0" smtClean="0"/>
                        <a:t>Orzechy</a:t>
                      </a:r>
                    </a:p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385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61" y="-141667"/>
            <a:ext cx="72250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553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11" y="0"/>
            <a:ext cx="10663707" cy="6246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1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TECHNIKI SPORZĄDZANIA POTRAW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Dieta </a:t>
            </a:r>
            <a:r>
              <a:rPr lang="pl-PL" dirty="0"/>
              <a:t>powinna być urozmaicona, dostarczać wszystkich niezbędnych składników </a:t>
            </a:r>
            <a:r>
              <a:rPr lang="pl-PL" dirty="0" smtClean="0"/>
              <a:t>odżywczych.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Potrawy </a:t>
            </a:r>
            <a:r>
              <a:rPr lang="pl-PL" dirty="0"/>
              <a:t>przyrządzamy z ograniczeniem tłuszczu, gotowanie (al </a:t>
            </a:r>
            <a:r>
              <a:rPr lang="pl-PL" dirty="0" err="1"/>
              <a:t>dente</a:t>
            </a:r>
            <a:r>
              <a:rPr lang="pl-PL" dirty="0"/>
              <a:t>), pieczenie, duszenie</a:t>
            </a:r>
            <a:r>
              <a:rPr lang="pl-PL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Liczba posiłków – 5-6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355" y="3348507"/>
            <a:ext cx="4748521" cy="325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475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72496"/>
          </a:xfrm>
        </p:spPr>
        <p:txBody>
          <a:bodyPr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PRZYKŁADOWY JADŁOSPIS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912363"/>
              </p:ext>
            </p:extLst>
          </p:nvPr>
        </p:nvGraphicFramePr>
        <p:xfrm>
          <a:off x="798490" y="1493950"/>
          <a:ext cx="8615966" cy="4827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8924"/>
                <a:gridCol w="5637042"/>
              </a:tblGrid>
              <a:tr h="350368">
                <a:tc>
                  <a:txBody>
                    <a:bodyPr/>
                    <a:lstStyle/>
                    <a:p>
                      <a:r>
                        <a:rPr lang="pl-PL" dirty="0" smtClean="0"/>
                        <a:t>Posiłek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Potrawy/produkty</a:t>
                      </a:r>
                      <a:endParaRPr lang="pl-PL" dirty="0"/>
                    </a:p>
                  </a:txBody>
                  <a:tcPr/>
                </a:tc>
              </a:tr>
              <a:tr h="1255484">
                <a:tc>
                  <a:txBody>
                    <a:bodyPr/>
                    <a:lstStyle/>
                    <a:p>
                      <a:r>
                        <a:rPr lang="pl-PL" dirty="0" smtClean="0"/>
                        <a:t>Śniadanie 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herbata z mlekiem</a:t>
                      </a:r>
                    </a:p>
                    <a:p>
                      <a:pPr fontAlgn="base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          pieczywo mieszane</a:t>
                      </a:r>
                    </a:p>
                    <a:p>
                      <a:pPr fontAlgn="base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          masło</a:t>
                      </a:r>
                    </a:p>
                    <a:p>
                      <a:pPr fontAlgn="base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          ser twarogowy półtłusty ze szczypiorkiem</a:t>
                      </a:r>
                    </a:p>
                    <a:p>
                      <a:pPr fontAlgn="base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          surówka z porów, jabłka, </a:t>
                      </a:r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papryki</a:t>
                      </a:r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54749">
                <a:tc>
                  <a:txBody>
                    <a:bodyPr/>
                    <a:lstStyle/>
                    <a:p>
                      <a:r>
                        <a:rPr lang="pl-PL" dirty="0" smtClean="0"/>
                        <a:t>Śniadanie II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brokuły</a:t>
                      </a:r>
                      <a:r>
                        <a:rPr lang="pl-PL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 wody</a:t>
                      </a:r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           pieczywo chrupkie</a:t>
                      </a:r>
                    </a:p>
                  </a:txBody>
                  <a:tcPr/>
                </a:tc>
              </a:tr>
              <a:tr h="1255484">
                <a:tc>
                  <a:txBody>
                    <a:bodyPr/>
                    <a:lstStyle/>
                    <a:p>
                      <a:r>
                        <a:rPr lang="pl-PL" dirty="0" smtClean="0"/>
                        <a:t>Obiad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zupa </a:t>
                      </a:r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pieczarkowa</a:t>
                      </a:r>
                      <a:r>
                        <a:rPr lang="pl-PL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</a:t>
                      </a:r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makaronem</a:t>
                      </a:r>
                    </a:p>
                    <a:p>
                      <a:pPr fontAlgn="base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   ryba duszona w jarzynach</a:t>
                      </a:r>
                    </a:p>
                    <a:p>
                      <a:pPr fontAlgn="base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   ziemniaki</a:t>
                      </a:r>
                    </a:p>
                    <a:p>
                      <a:pPr fontAlgn="base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   sałata </a:t>
                      </a:r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zielona z sosem </a:t>
                      </a:r>
                      <a:r>
                        <a:rPr lang="pl-PL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vinaigrette</a:t>
                      </a:r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   </a:t>
                      </a:r>
                      <a:r>
                        <a:rPr lang="pl-PL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grejpfruit</a:t>
                      </a:r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0368">
                <a:tc>
                  <a:txBody>
                    <a:bodyPr/>
                    <a:lstStyle/>
                    <a:p>
                      <a:r>
                        <a:rPr lang="pl-PL" dirty="0" smtClean="0"/>
                        <a:t>Podwieczorek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maliny z jogurtem naturalnym</a:t>
                      </a:r>
                      <a:endParaRPr lang="pl-PL" sz="1600" dirty="0"/>
                    </a:p>
                  </a:txBody>
                  <a:tcPr/>
                </a:tc>
              </a:tr>
              <a:tr h="895700">
                <a:tc>
                  <a:txBody>
                    <a:bodyPr/>
                    <a:lstStyle/>
                    <a:p>
                      <a:r>
                        <a:rPr lang="pl-PL" dirty="0" smtClean="0"/>
                        <a:t>Kolacja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risotto z </a:t>
                      </a:r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kurczakiem </a:t>
                      </a:r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włoszczyzną</a:t>
                      </a:r>
                    </a:p>
                    <a:p>
                      <a:pPr fontAlgn="base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    </a:t>
                      </a:r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surówka </a:t>
                      </a:r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pomidorów</a:t>
                      </a:r>
                    </a:p>
                    <a:p>
                      <a:pPr fontAlgn="base"/>
                      <a:r>
                        <a:rPr lang="pl-P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    kefir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8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I ZASTOSOWANIE DIETY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Dieta ma na celu zmniejszenie stężenia glukozy we krwi i poprawę metabolizmu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Dieta ma zastosowanie w cukrzycy przy upośledzonej tolerancji glukozy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943" y="2871989"/>
            <a:ext cx="5967479" cy="364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871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30" y="286603"/>
            <a:ext cx="5357611" cy="3541978"/>
          </a:xfrm>
          <a:prstGeom prst="rect">
            <a:avLst/>
          </a:prstGeom>
        </p:spPr>
      </p:pic>
      <p:pic>
        <p:nvPicPr>
          <p:cNvPr id="6" name="Symbol zastępczy zawartości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0" y="2614670"/>
            <a:ext cx="5540173" cy="354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03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ZASADY DIETY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Dieta z ograniczeniem łatwo przyswajalnych węglowodanów polega na </a:t>
            </a:r>
            <a:r>
              <a:rPr lang="pl-PL" dirty="0" smtClean="0"/>
              <a:t>ograniczeniu </a:t>
            </a:r>
            <a:r>
              <a:rPr lang="pl-PL" dirty="0"/>
              <a:t>i/lub wykluczeniu z </a:t>
            </a:r>
            <a:r>
              <a:rPr lang="pl-PL" dirty="0" smtClean="0"/>
              <a:t>żywienia cukrów prostych: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b="1" dirty="0" smtClean="0"/>
              <a:t>glukozy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b="1" dirty="0" smtClean="0"/>
              <a:t>fruktozy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b="1" dirty="0" smtClean="0"/>
              <a:t>sacharozy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na </a:t>
            </a:r>
            <a:r>
              <a:rPr lang="pl-PL" dirty="0"/>
              <a:t>korzyść większego </a:t>
            </a:r>
            <a:r>
              <a:rPr lang="pl-PL" dirty="0" smtClean="0"/>
              <a:t>spożycia: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b="1" dirty="0" smtClean="0"/>
              <a:t>węglowodanów złożonych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b="1" dirty="0" smtClean="0"/>
              <a:t>błonnika pokarmowego</a:t>
            </a:r>
            <a:endParaRPr lang="pl-PL" dirty="0" smtClean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127" y="2912033"/>
            <a:ext cx="47625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703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ZASADY DIETY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Dieta zostaje dopasowana indywidualnie do chorego, biorąc pod uwagę: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b="1" dirty="0"/>
              <a:t>płeć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b="1" dirty="0"/>
              <a:t>wiek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b="1" dirty="0"/>
              <a:t>wzrost</a:t>
            </a:r>
            <a:r>
              <a:rPr lang="pl-PL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b="1" dirty="0"/>
              <a:t>masę ciała (rzeczywistą, należną)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b="1" dirty="0"/>
              <a:t>aktywność fizyczną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b="1" dirty="0"/>
              <a:t>stan fizjologiczny </a:t>
            </a:r>
            <a:endParaRPr lang="pl-PL" b="1" dirty="0" smtClean="0"/>
          </a:p>
          <a:p>
            <a:pPr marL="201168" lvl="1" indent="0">
              <a:buNone/>
            </a:pPr>
            <a:endParaRPr lang="pl-PL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pl-PL" dirty="0" smtClean="0"/>
              <a:t>Ważne </a:t>
            </a:r>
            <a:r>
              <a:rPr lang="pl-PL" dirty="0"/>
              <a:t>są również choroby, które współuczestniczą z cukrzycą.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106" y="4589306"/>
            <a:ext cx="295275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09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PRODUKTY ZALECANE W DIECIE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n</a:t>
            </a:r>
            <a:r>
              <a:rPr lang="pl-PL" b="1" dirty="0" smtClean="0"/>
              <a:t>apoje: </a:t>
            </a:r>
            <a:r>
              <a:rPr lang="pl-PL" dirty="0" smtClean="0"/>
              <a:t>woda </a:t>
            </a:r>
            <a:r>
              <a:rPr lang="pl-PL" dirty="0"/>
              <a:t>mineralna, herbata, kawa zbożowa, napoje z kwaśnego mleka, 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p</a:t>
            </a:r>
            <a:r>
              <a:rPr lang="pl-PL" b="1" dirty="0" smtClean="0"/>
              <a:t>ieczywo: </a:t>
            </a:r>
            <a:r>
              <a:rPr lang="pl-PL" dirty="0" smtClean="0"/>
              <a:t>chleb </a:t>
            </a:r>
            <a:r>
              <a:rPr lang="pl-PL" dirty="0"/>
              <a:t>razowy, chleb graham, chleb pełnoziarnisty, 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p</a:t>
            </a:r>
            <a:r>
              <a:rPr lang="pl-PL" b="1" dirty="0" smtClean="0"/>
              <a:t>rodukty białkowe: </a:t>
            </a:r>
            <a:r>
              <a:rPr lang="pl-PL" dirty="0" smtClean="0"/>
              <a:t>chude </a:t>
            </a:r>
            <a:r>
              <a:rPr lang="pl-PL" dirty="0"/>
              <a:t>mięsa i wędliny, chude ryby, twarogi chude, 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 smtClean="0"/>
              <a:t>warzywa </a:t>
            </a:r>
            <a:r>
              <a:rPr lang="pl-PL" b="1" dirty="0"/>
              <a:t>i potrawy z warzyw </a:t>
            </a:r>
            <a:r>
              <a:rPr lang="pl-PL" b="1" dirty="0" smtClean="0"/>
              <a:t>ubogowęglowodanowych: </a:t>
            </a:r>
            <a:r>
              <a:rPr lang="pl-PL" dirty="0" smtClean="0"/>
              <a:t>rzodkiewka</a:t>
            </a:r>
            <a:r>
              <a:rPr lang="pl-PL" dirty="0"/>
              <a:t>, sałata, cykoria, ogórki, rabarbar, szczypiorek, szparagi, szpinak, grzyby, boćwinka, </a:t>
            </a:r>
            <a:r>
              <a:rPr lang="pl-PL" dirty="0" smtClean="0"/>
              <a:t>brokuły,  </a:t>
            </a:r>
            <a:r>
              <a:rPr lang="pl-PL" dirty="0"/>
              <a:t>cebula, kabaczek, kalafior, pomidory, szczaw, </a:t>
            </a:r>
            <a:r>
              <a:rPr lang="pl-PL" dirty="0" smtClean="0"/>
              <a:t>papryka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p</a:t>
            </a:r>
            <a:r>
              <a:rPr lang="pl-PL" b="1" dirty="0" smtClean="0"/>
              <a:t>rodukty skrobiowe: </a:t>
            </a:r>
            <a:r>
              <a:rPr lang="pl-PL" dirty="0" smtClean="0"/>
              <a:t>ryż </a:t>
            </a:r>
            <a:r>
              <a:rPr lang="pl-PL" dirty="0"/>
              <a:t>brązowy, kasza, makaron, </a:t>
            </a:r>
            <a:r>
              <a:rPr lang="pl-PL" dirty="0" smtClean="0"/>
              <a:t>ziemniaki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 smtClean="0"/>
              <a:t>przyprawy </a:t>
            </a:r>
            <a:r>
              <a:rPr lang="pl-PL" b="1" dirty="0"/>
              <a:t>łagodne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397" y="3928056"/>
            <a:ext cx="3675107" cy="242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522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63" y="360609"/>
            <a:ext cx="6571445" cy="5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884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WYMIENNIKI WĘGLOWODANOWE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b="1" dirty="0" smtClean="0"/>
              <a:t>Wymienniki pokarmowe</a:t>
            </a:r>
            <a:r>
              <a:rPr lang="pl-PL" dirty="0"/>
              <a:t> </a:t>
            </a:r>
            <a:r>
              <a:rPr lang="pl-PL" dirty="0" smtClean="0"/>
              <a:t>są </a:t>
            </a:r>
            <a:r>
              <a:rPr lang="pl-PL" dirty="0"/>
              <a:t>obliczane wg składu i wartości </a:t>
            </a:r>
            <a:r>
              <a:rPr lang="pl-PL" dirty="0" smtClean="0"/>
              <a:t>odżywczej </a:t>
            </a:r>
            <a:r>
              <a:rPr lang="pl-PL" dirty="0"/>
              <a:t>produktu </a:t>
            </a:r>
            <a:r>
              <a:rPr lang="pl-PL" dirty="0" smtClean="0"/>
              <a:t>jadalnego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 smtClean="0"/>
              <a:t>Produkt jadalny </a:t>
            </a:r>
            <a:r>
              <a:rPr lang="pl-PL" dirty="0" smtClean="0"/>
              <a:t>jest to produkt spożywczy </a:t>
            </a:r>
            <a:r>
              <a:rPr lang="pl-PL" dirty="0"/>
              <a:t>po usunięciu </a:t>
            </a:r>
            <a:r>
              <a:rPr lang="pl-PL" dirty="0" smtClean="0"/>
              <a:t>odpadków.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 Należy </a:t>
            </a:r>
            <a:r>
              <a:rPr lang="pl-PL" dirty="0"/>
              <a:t>pamiętać, że </a:t>
            </a:r>
            <a:r>
              <a:rPr lang="pl-PL" b="1" dirty="0"/>
              <a:t>produkt rynkowy </a:t>
            </a:r>
            <a:r>
              <a:rPr lang="pl-PL" dirty="0"/>
              <a:t>jest to produkt zakupiony u sprzedawcy, w </a:t>
            </a:r>
            <a:r>
              <a:rPr lang="pl-PL" dirty="0" smtClean="0"/>
              <a:t>100 g </a:t>
            </a:r>
            <a:r>
              <a:rPr lang="pl-PL" dirty="0"/>
              <a:t>zawiera części jadalne i odpadki</a:t>
            </a:r>
            <a:r>
              <a:rPr lang="pl-PL" dirty="0" smtClean="0"/>
              <a:t>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pl-PL" b="1" dirty="0" smtClean="0"/>
              <a:t>Wymiennik węglowodanowy (WW) </a:t>
            </a:r>
            <a:r>
              <a:rPr lang="pl-PL" dirty="0" smtClean="0"/>
              <a:t>to </a:t>
            </a:r>
            <a:r>
              <a:rPr lang="pl-PL" dirty="0"/>
              <a:t>porcja produktu wyrażona w gramach </a:t>
            </a:r>
            <a:r>
              <a:rPr lang="pl-PL" dirty="0" smtClean="0"/>
              <a:t>dostarczająca </a:t>
            </a:r>
            <a:r>
              <a:rPr lang="pl-PL" dirty="0" smtClean="0"/>
              <a:t>10g </a:t>
            </a:r>
            <a:r>
              <a:rPr lang="pl-PL" dirty="0"/>
              <a:t>węglowodanów przyswajalnych</a:t>
            </a:r>
          </a:p>
          <a:p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153348" y="4662152"/>
            <a:ext cx="8149751" cy="669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pl-P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węglowodany przyswajalne= węglowodany ogółem - błonnik pokarmowy</a:t>
            </a:r>
          </a:p>
        </p:txBody>
      </p:sp>
    </p:spTree>
    <p:extLst>
      <p:ext uri="{BB962C8B-B14F-4D97-AF65-F5344CB8AC3E}">
        <p14:creationId xmlns:p14="http://schemas.microsoft.com/office/powerpoint/2010/main" val="2075552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332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</TotalTime>
  <Words>514</Words>
  <Application>Microsoft Office PowerPoint</Application>
  <PresentationFormat>Panoramiczny</PresentationFormat>
  <Paragraphs>120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Calibri</vt:lpstr>
      <vt:lpstr>Calibri Light</vt:lpstr>
      <vt:lpstr>Wingdings</vt:lpstr>
      <vt:lpstr>Retrospekcja</vt:lpstr>
      <vt:lpstr>CHARAKTERYSTYKA DIETY  Z OGRANICZENIEM CUKRÓW </vt:lpstr>
      <vt:lpstr>CEL I ZASTOSOWANIE DIETY</vt:lpstr>
      <vt:lpstr>Prezentacja programu PowerPoint</vt:lpstr>
      <vt:lpstr>ZASADY DIETY</vt:lpstr>
      <vt:lpstr>ZASADY DIETY</vt:lpstr>
      <vt:lpstr>PRODUKTY ZALECANE W DIECIE</vt:lpstr>
      <vt:lpstr>Prezentacja programu PowerPoint</vt:lpstr>
      <vt:lpstr>WYMIENNIKI WĘGLOWODANOWE</vt:lpstr>
      <vt:lpstr>Prezentacja programu PowerPoint</vt:lpstr>
      <vt:lpstr>INDEKS GLIKEMICZNY</vt:lpstr>
      <vt:lpstr>INDEKS GLIKEMICZNY</vt:lpstr>
      <vt:lpstr>INDEKS GLIKEMICZNY</vt:lpstr>
      <vt:lpstr>INDEKS GLIKEMICZNY</vt:lpstr>
      <vt:lpstr>INDEKS GLIKEMICZNY</vt:lpstr>
      <vt:lpstr>Prezentacja programu PowerPoint</vt:lpstr>
      <vt:lpstr>Prezentacja programu PowerPoint</vt:lpstr>
      <vt:lpstr>TECHNIKI SPORZĄDZANIA POTRAW</vt:lpstr>
      <vt:lpstr>PRZYKŁADOWY JADŁOSPIS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Kierownik</dc:creator>
  <cp:lastModifiedBy>Kierownik</cp:lastModifiedBy>
  <cp:revision>12</cp:revision>
  <dcterms:created xsi:type="dcterms:W3CDTF">2015-01-16T19:13:12Z</dcterms:created>
  <dcterms:modified xsi:type="dcterms:W3CDTF">2016-04-04T18:15:46Z</dcterms:modified>
</cp:coreProperties>
</file>