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CHARAKTERYSTYKA DIETY </a:t>
            </a:r>
            <a:br>
              <a:rPr lang="pl-PL" dirty="0" smtClean="0"/>
            </a:br>
            <a:r>
              <a:rPr lang="pl-PL" dirty="0" smtClean="0"/>
              <a:t>Z OGRANICZENIEM BIAŁKA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80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DIETY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dieta niskobiałkowa o ustalonej indywidualnie zawartości tego składnika jest stosowana na zalecenie i pod kontrolą lekarza przy </a:t>
            </a:r>
            <a:r>
              <a:rPr lang="pl-PL" b="1" dirty="0"/>
              <a:t>zaburzeniach pracy nerek i </a:t>
            </a:r>
            <a:r>
              <a:rPr lang="pl-PL" b="1" dirty="0" smtClean="0"/>
              <a:t>wątroby</a:t>
            </a:r>
          </a:p>
          <a:p>
            <a:r>
              <a:rPr lang="pl-PL" dirty="0"/>
              <a:t>d</a:t>
            </a:r>
            <a:r>
              <a:rPr lang="pl-PL" dirty="0" smtClean="0"/>
              <a:t>ietę </a:t>
            </a:r>
            <a:r>
              <a:rPr lang="pl-PL" dirty="0" smtClean="0"/>
              <a:t>stosuje się również u </a:t>
            </a:r>
            <a:r>
              <a:rPr lang="pl-PL" dirty="0"/>
              <a:t>osób z </a:t>
            </a:r>
            <a:r>
              <a:rPr lang="pl-PL" b="1" dirty="0" err="1" smtClean="0"/>
              <a:t>fenyloketonurią</a:t>
            </a:r>
            <a:r>
              <a:rPr lang="pl-PL" dirty="0" smtClean="0"/>
              <a:t> i innymi </a:t>
            </a:r>
            <a:r>
              <a:rPr lang="pl-PL" dirty="0"/>
              <a:t>genetycznymi wadami metabolicznymi dotyczącymi m.in. </a:t>
            </a:r>
            <a:r>
              <a:rPr lang="pl-PL" b="1" dirty="0"/>
              <a:t>przemian </a:t>
            </a:r>
            <a:r>
              <a:rPr lang="pl-PL" b="1" dirty="0" smtClean="0"/>
              <a:t>aminokwasów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439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DIETY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dieta </a:t>
            </a:r>
            <a:r>
              <a:rPr lang="pl-PL" dirty="0"/>
              <a:t>lecznicza </a:t>
            </a:r>
            <a:r>
              <a:rPr lang="pl-PL" b="1" dirty="0"/>
              <a:t>ograniczająca spożycie białka </a:t>
            </a:r>
            <a:r>
              <a:rPr lang="pl-PL" dirty="0"/>
              <a:t>do poziomu, przy którym nie powoduje niekorzystnych reakcji w organizmie spowodowanych zaburzeniami pracy nerek czy wątroby, ale wciąż dostarcza odpowiednie ilości pozostałych niezbędnych składników odżywczych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ilość kalorii ok. </a:t>
            </a:r>
            <a:r>
              <a:rPr lang="pl-PL" b="1" dirty="0" smtClean="0"/>
              <a:t>2400</a:t>
            </a:r>
            <a:r>
              <a:rPr lang="pl-PL" dirty="0" smtClean="0"/>
              <a:t> musi odpowiadać </a:t>
            </a:r>
            <a:r>
              <a:rPr lang="pl-PL" dirty="0"/>
              <a:t>potrzebom organizmu, by zapobiec utracie masy mięśniowej lub maksymalnie ją </a:t>
            </a:r>
            <a:r>
              <a:rPr lang="pl-PL" dirty="0" smtClean="0"/>
              <a:t>ograniczyć</a:t>
            </a:r>
          </a:p>
          <a:p>
            <a:r>
              <a:rPr lang="pl-PL" dirty="0" smtClean="0"/>
              <a:t>dieta charakteryzuje </a:t>
            </a:r>
            <a:r>
              <a:rPr lang="pl-PL" dirty="0"/>
              <a:t>się wysoką zawartością </a:t>
            </a:r>
            <a:r>
              <a:rPr lang="pl-PL" dirty="0" smtClean="0"/>
              <a:t>węglowodanów ok</a:t>
            </a:r>
            <a:r>
              <a:rPr lang="pl-PL" dirty="0"/>
              <a:t>. </a:t>
            </a:r>
            <a:r>
              <a:rPr lang="pl-PL" b="1" dirty="0"/>
              <a:t>300 g </a:t>
            </a:r>
            <a:r>
              <a:rPr lang="pl-PL" dirty="0" smtClean="0"/>
              <a:t>na dobę i </a:t>
            </a:r>
            <a:r>
              <a:rPr lang="pl-PL" dirty="0"/>
              <a:t>zwykle normalnym poziomem </a:t>
            </a:r>
            <a:r>
              <a:rPr lang="pl-PL" dirty="0" smtClean="0"/>
              <a:t>tłuszczu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610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 DIETY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Zaleca </a:t>
            </a:r>
            <a:r>
              <a:rPr lang="pl-PL" dirty="0"/>
              <a:t>się, by ok. </a:t>
            </a:r>
            <a:r>
              <a:rPr lang="pl-PL" b="1" dirty="0"/>
              <a:t>75 proc. białka </a:t>
            </a:r>
            <a:r>
              <a:rPr lang="pl-PL" dirty="0"/>
              <a:t>było dostarczane w postaci pełnowartościowej, bogatej we wszystkie aminokwasy – oznacza to częstsze sięganie po produkty zwierzęce, jak </a:t>
            </a:r>
            <a:r>
              <a:rPr lang="pl-PL" dirty="0" smtClean="0"/>
              <a:t>mleko, </a:t>
            </a:r>
            <a:r>
              <a:rPr lang="pl-PL" dirty="0"/>
              <a:t>mięso, ryby, </a:t>
            </a:r>
            <a:r>
              <a:rPr lang="pl-PL" dirty="0" smtClean="0"/>
              <a:t>jaja </a:t>
            </a:r>
            <a:r>
              <a:rPr lang="pl-PL" dirty="0"/>
              <a:t>i tylko ograniczone spożycie produktów roślinnych, takich jak tradycyjne makarony, pieczywo, nasiona roślin strączkowych, orzechy i pestki. </a:t>
            </a:r>
            <a:endParaRPr lang="pl-PL" dirty="0" smtClean="0"/>
          </a:p>
          <a:p>
            <a:r>
              <a:rPr lang="pl-PL" dirty="0" smtClean="0"/>
              <a:t>Przyjmuje </a:t>
            </a:r>
            <a:r>
              <a:rPr lang="pl-PL" dirty="0"/>
              <a:t>się, że ilość białka w diecie nie powinna przekraczać </a:t>
            </a:r>
            <a:r>
              <a:rPr lang="pl-PL" b="1" dirty="0"/>
              <a:t>40-50 g na dobę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61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DIETY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 produktów węglowodanowych zalecane są owoce, warzywa, oczyszczone przetwory zbożowe; powinny być one łączone w posiłkach z tymi białkowymi. </a:t>
            </a:r>
          </a:p>
        </p:txBody>
      </p:sp>
    </p:spTree>
    <p:extLst>
      <p:ext uri="{BB962C8B-B14F-4D97-AF65-F5344CB8AC3E}">
        <p14:creationId xmlns:p14="http://schemas.microsoft.com/office/powerpoint/2010/main" val="70032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83742"/>
              </p:ext>
            </p:extLst>
          </p:nvPr>
        </p:nvGraphicFramePr>
        <p:xfrm>
          <a:off x="426636" y="183524"/>
          <a:ext cx="11590986" cy="6540480"/>
        </p:xfrm>
        <a:graphic>
          <a:graphicData uri="http://schemas.openxmlformats.org/drawingml/2006/table">
            <a:tbl>
              <a:tblPr/>
              <a:tblGrid>
                <a:gridCol w="3863662"/>
                <a:gridCol w="3863662"/>
                <a:gridCol w="3863662"/>
              </a:tblGrid>
              <a:tr h="499643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/>
                      </a:r>
                      <a:br>
                        <a:rPr lang="pl-PL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</a:b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PRODUKTY</a:t>
                      </a:r>
                      <a:endParaRPr lang="pl-PL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nherit"/>
                      </a:endParaRP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PRODUKTY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ZALECANE</a:t>
                      </a:r>
                      <a:endParaRPr lang="pl-PL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nherit"/>
                      </a:endParaRP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PRODUKTY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ZAKAZANE</a:t>
                      </a:r>
                      <a:endParaRPr lang="pl-PL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6945" marR="46945" marT="23472" marB="23472">
                    <a:lnL>
                      <a:noFill/>
                    </a:lnL>
                  </a:tcPr>
                </a:tc>
              </a:tr>
              <a:tr h="927906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Produkty zbożowe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czerstwe pieczywo specjalne bezbiałkowe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skrobia pszenna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skrobia ziemniaczana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zwykłe pieczywo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wszystkie kasze i mąki z wyjątkiem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r>
                        <a:rPr lang="pl-PL" sz="1600">
                          <a:effectLst/>
                          <a:latin typeface="inherit"/>
                        </a:rPr>
                        <a:t>mąki ziemniaczanej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1356170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Mleko i produkty mleczne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mleko słodkie i zsiadłe 2%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jogurt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kefir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chudy lub półtłusty biały ser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sery żółte i topione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sery pleśniowe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f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eta</a:t>
                      </a:r>
                      <a:endParaRPr lang="pl-PL" sz="1600" dirty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serki typu 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fromage</a:t>
                      </a: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038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Jajka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gotowane na miękko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w koszulkach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ścięte na parze w formie jajecznicy</a:t>
                      </a:r>
                    </a:p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ilość wg racji pokarmowej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g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otowane </a:t>
                      </a:r>
                      <a:r>
                        <a:rPr lang="pl-PL" sz="1600" dirty="0">
                          <a:effectLst/>
                          <a:latin typeface="inherit"/>
                        </a:rPr>
                        <a:t>na twardo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smażone w tradycyjny sposób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303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Mięso, wędliny, ryby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mięso i wędliny chude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ryby chude, tłuste morskie</a:t>
                      </a:r>
                    </a:p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rodzaj i ilość tych produktów – ściśle według dziennej racji pokarmowej</a:t>
                      </a: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mięsa tłuste: baranina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, wieprzowina, gęsi</a:t>
                      </a:r>
                      <a:r>
                        <a:rPr lang="pl-PL" sz="1600" dirty="0">
                          <a:effectLst/>
                          <a:latin typeface="inherit"/>
                        </a:rPr>
                        <a:t>, kaczki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wędliny tłuste i podrobowe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>
                          <a:effectLst/>
                          <a:latin typeface="inherit"/>
                        </a:rPr>
                        <a:t>pasztety</a:t>
                      </a:r>
                      <a:endParaRPr lang="pl-PL" sz="1600" dirty="0" smtClean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/>
                        <a:t>mięsa peklowane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/>
                        <a:t>konserwy mięsne i rybne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/>
                        <a:t>ryby wędzone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/>
                        <a:t>owoce morza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46945" marR="46945" marT="23472" marB="2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31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65274"/>
              </p:ext>
            </p:extLst>
          </p:nvPr>
        </p:nvGraphicFramePr>
        <p:xfrm>
          <a:off x="257577" y="685800"/>
          <a:ext cx="11655381" cy="6231552"/>
        </p:xfrm>
        <a:graphic>
          <a:graphicData uri="http://schemas.openxmlformats.org/drawingml/2006/table">
            <a:tbl>
              <a:tblPr/>
              <a:tblGrid>
                <a:gridCol w="3885127"/>
                <a:gridCol w="3885127"/>
                <a:gridCol w="3885127"/>
              </a:tblGrid>
              <a:tr h="1464972"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Tłuszcze </a:t>
                      </a:r>
                      <a:br>
                        <a:rPr lang="pl-PL" sz="1600" dirty="0">
                          <a:effectLst/>
                          <a:latin typeface="inherit"/>
                        </a:rPr>
                      </a:b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margaryny miękkie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effectLst/>
                          <a:latin typeface="inherit"/>
                        </a:rPr>
                        <a:t>oleje roślinne: rzepakowy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, oliwa </a:t>
                      </a:r>
                      <a:r>
                        <a:rPr lang="pl-PL" sz="1600" dirty="0">
                          <a:effectLst/>
                          <a:latin typeface="inherit"/>
                        </a:rPr>
                        <a:t>z oliwek, </a:t>
                      </a:r>
                      <a:br>
                        <a:rPr lang="pl-PL" sz="1600" dirty="0">
                          <a:effectLst/>
                          <a:latin typeface="inherit"/>
                        </a:rPr>
                      </a:br>
                      <a:r>
                        <a:rPr lang="pl-PL" sz="1600" dirty="0">
                          <a:effectLst/>
                          <a:latin typeface="inherit"/>
                        </a:rPr>
                        <a:t>sojowy, słonecznikowy, 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kukurydziany</a:t>
                      </a: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śmietana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smalec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słonina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boczek i łój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pl-PL" sz="1600">
                          <a:effectLst/>
                          <a:latin typeface="inherit"/>
                        </a:rPr>
                        <a:t>margaryny twarde</a:t>
                      </a:r>
                    </a:p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/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205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Warzywa 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bogate w karoten: marchew, dynia, pomidory, a także zielona sałata, szpinak, szparagi, botwina, cykoria, papryka, selery, pietruszka, koperek, kukurydza, cebula, czosnek, ziemniaki tylko gotwane w całości lub purée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te z zasmażką lub konserwowane octem, ziemniaki smażone (np. w postaci frytek), ogórki kiszone, kapusta kiszona,</a:t>
                      </a:r>
                      <a:br>
                        <a:rPr lang="pl-PL" sz="1600" dirty="0">
                          <a:effectLst/>
                          <a:latin typeface="inherit"/>
                        </a:rPr>
                      </a:b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126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Owoce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bogate w witaminę C: cytrusowe, jagodowe, winogrona, jabłka, brzoskwinie, morele, wiśnie, śliwki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czereśnie, gruszki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47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Rośliny strączkowe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- 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wszystkie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086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Słodycze i przekąski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/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chałwa, czekolada, słodycze zawierające tłuszcz, kakao, orzechy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086"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Przyprawy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łagodne, np. koper, słodka papryka, sól (według zaleceń lekarza)</a:t>
                      </a:r>
                      <a:br>
                        <a:rPr lang="pl-PL" sz="1600">
                          <a:effectLst/>
                          <a:latin typeface="inherit"/>
                        </a:rPr>
                      </a:br>
                      <a:endParaRPr lang="pl-PL" sz="160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ocet, curry, ostra papryka, musztarda, maggi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87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13725"/>
              </p:ext>
            </p:extLst>
          </p:nvPr>
        </p:nvGraphicFramePr>
        <p:xfrm>
          <a:off x="684213" y="685800"/>
          <a:ext cx="11087076" cy="3152105"/>
        </p:xfrm>
        <a:graphic>
          <a:graphicData uri="http://schemas.openxmlformats.org/drawingml/2006/table">
            <a:tbl>
              <a:tblPr/>
              <a:tblGrid>
                <a:gridCol w="3695692"/>
                <a:gridCol w="3695692"/>
                <a:gridCol w="3695692"/>
              </a:tblGrid>
              <a:tr h="857330">
                <a:tc>
                  <a:txBody>
                    <a:bodyPr/>
                    <a:lstStyle/>
                    <a:p>
                      <a:pPr fontAlgn="base"/>
                      <a:r>
                        <a:rPr lang="pl-PL" sz="1600" b="1" dirty="0">
                          <a:effectLst/>
                          <a:latin typeface="inherit"/>
                        </a:rPr>
                        <a:t>Sosy</a:t>
                      </a:r>
                      <a:br>
                        <a:rPr lang="pl-PL" sz="1600" b="1" dirty="0">
                          <a:effectLst/>
                          <a:latin typeface="inherit"/>
                        </a:rPr>
                      </a:br>
                      <a:endParaRPr lang="pl-PL" sz="1600" b="1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łagodne</a:t>
                      </a:r>
                      <a:br>
                        <a:rPr lang="pl-PL" sz="1600" dirty="0">
                          <a:effectLst/>
                          <a:latin typeface="inherit"/>
                        </a:rPr>
                      </a:b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ostre na zasmażkach, na mocnych i tłustych wywarach mięsnych lub z kości, z mąką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115">
                <a:tc>
                  <a:txBody>
                    <a:bodyPr/>
                    <a:lstStyle/>
                    <a:p>
                      <a:pPr fontAlgn="base"/>
                      <a:r>
                        <a:rPr lang="pl-PL" sz="1600" b="1">
                          <a:effectLst/>
                          <a:latin typeface="inherit"/>
                        </a:rPr>
                        <a:t>Zupy </a:t>
                      </a:r>
                      <a:br>
                        <a:rPr lang="pl-PL" sz="1600" b="1">
                          <a:effectLst/>
                          <a:latin typeface="inherit"/>
                        </a:rPr>
                      </a:br>
                      <a:endParaRPr lang="pl-PL" sz="1600" b="1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zupy zagęszczone </a:t>
                      </a:r>
                      <a:r>
                        <a:rPr lang="pl-PL" sz="1600" dirty="0" smtClean="0">
                          <a:effectLst/>
                          <a:latin typeface="inherit"/>
                        </a:rPr>
                        <a:t>skrobią </a:t>
                      </a:r>
                      <a:r>
                        <a:rPr lang="pl-PL" sz="1600" dirty="0">
                          <a:effectLst/>
                          <a:latin typeface="inherit"/>
                        </a:rPr>
                        <a:t>pszenną lub ziemniaczaną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kapuśniak, ogórkowa, grzybowa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115">
                <a:tc>
                  <a:txBody>
                    <a:bodyPr/>
                    <a:lstStyle/>
                    <a:p>
                      <a:pPr fontAlgn="base"/>
                      <a:r>
                        <a:rPr lang="pl-PL" sz="1600" b="1">
                          <a:effectLst/>
                          <a:latin typeface="inherit"/>
                        </a:rPr>
                        <a:t>Napoje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herbata, kawa (w ograniczonych ilościach i za pozwoleniem lekarza)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>
                          <a:effectLst/>
                          <a:latin typeface="inherit"/>
                        </a:rPr>
                        <a:t>kakao, napoje alkoholowe, płynna czekolada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545">
                <a:tc>
                  <a:txBody>
                    <a:bodyPr/>
                    <a:lstStyle/>
                    <a:p>
                      <a:pPr fontAlgn="base"/>
                      <a:r>
                        <a:rPr lang="pl-PL" sz="1600" b="1" dirty="0">
                          <a:effectLst/>
                          <a:latin typeface="inherit"/>
                        </a:rPr>
                        <a:t>Inne</a:t>
                      </a:r>
                      <a:br>
                        <a:rPr lang="pl-PL" sz="1600" b="1" dirty="0">
                          <a:effectLst/>
                          <a:latin typeface="inherit"/>
                        </a:rPr>
                      </a:br>
                      <a:endParaRPr lang="pl-PL" sz="1600" b="1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/>
                      </a:r>
                      <a:br>
                        <a:rPr lang="pl-PL" sz="1600" dirty="0">
                          <a:effectLst/>
                          <a:latin typeface="inherit"/>
                        </a:rPr>
                      </a:br>
                      <a:endParaRPr lang="pl-PL" sz="1600" dirty="0">
                        <a:effectLst/>
                        <a:latin typeface="inherit"/>
                      </a:endParaRP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dirty="0">
                          <a:effectLst/>
                          <a:latin typeface="inherit"/>
                        </a:rPr>
                        <a:t>niektóre syropy lecznicze, tabletki (białko znajduje się polewach tabletkowych) i niektóre sztuczne słodziki (należy sprawdzić skład)</a:t>
                      </a:r>
                    </a:p>
                  </a:txBody>
                  <a:tcPr marL="22592" marR="22592" marT="11296" marB="11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99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</a:t>
            </a:r>
            <a:r>
              <a:rPr lang="pl-PL" dirty="0" smtClean="0"/>
              <a:t>JADŁOSPIS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997341"/>
              </p:ext>
            </p:extLst>
          </p:nvPr>
        </p:nvGraphicFramePr>
        <p:xfrm>
          <a:off x="684213" y="685800"/>
          <a:ext cx="8534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288"/>
                <a:gridCol w="67201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POSIŁEK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POTRAWY/PRODUKTY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 smtClean="0"/>
                        <a:t>Śniadanie I</a:t>
                      </a:r>
                      <a:endParaRPr lang="pl-PL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Mleko, chleb pszenny z masłem i miodem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 smtClean="0"/>
                        <a:t>Śniadanie II</a:t>
                      </a:r>
                      <a:endParaRPr lang="pl-PL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Bułka z ryba˛ gotowana˛, ogórek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 smtClean="0"/>
                        <a:t>Obiad</a:t>
                      </a:r>
                      <a:endParaRPr lang="pl-PL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Krupnik, pulpety cielęce, sos pomidorowy,</a:t>
                      </a:r>
                    </a:p>
                    <a:p>
                      <a:r>
                        <a:rPr lang="pl-PL" dirty="0" smtClean="0"/>
                        <a:t>sałatka z warzyw mieszanych,</a:t>
                      </a:r>
                    </a:p>
                    <a:p>
                      <a:r>
                        <a:rPr lang="pl-PL" dirty="0" smtClean="0"/>
                        <a:t>ziemniaki purée, napój z kwasu buraczanego</a:t>
                      </a:r>
                    </a:p>
                    <a:p>
                      <a:r>
                        <a:rPr lang="pl-PL" dirty="0" smtClean="0"/>
                        <a:t>i soku jabłkowego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 smtClean="0"/>
                        <a:t>Podwieczorek</a:t>
                      </a:r>
                      <a:endParaRPr lang="pl-PL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Jabłko pieczone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 smtClean="0"/>
                        <a:t>Kolacja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Pieczeń rzymska z selera, sos koperkowy,</a:t>
                      </a:r>
                    </a:p>
                    <a:p>
                      <a:r>
                        <a:rPr lang="pl-PL" dirty="0" smtClean="0"/>
                        <a:t>napój z soku pomidorowego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i porzeczek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03493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</TotalTime>
  <Words>576</Words>
  <Application>Microsoft Office PowerPoint</Application>
  <PresentationFormat>Panoramiczny</PresentationFormat>
  <Paragraphs>103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inherit</vt:lpstr>
      <vt:lpstr>Wingdings 3</vt:lpstr>
      <vt:lpstr>Wycinek</vt:lpstr>
      <vt:lpstr>CHARAKTERYSTYKA DIETY  Z OGRANICZENIEM BIAŁKA</vt:lpstr>
      <vt:lpstr>ZASTOSOWANIE DIETY</vt:lpstr>
      <vt:lpstr>ZASADY DIETY</vt:lpstr>
      <vt:lpstr>ZASADY  DIETY</vt:lpstr>
      <vt:lpstr>ZASADY DIETY</vt:lpstr>
      <vt:lpstr>Prezentacja programu PowerPoint</vt:lpstr>
      <vt:lpstr>Prezentacja programu PowerPoint</vt:lpstr>
      <vt:lpstr>Prezentacja programu PowerPoint</vt:lpstr>
      <vt:lpstr>PRZYKŁADOWY JADŁOSPIS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CHARAKTERYSTYKA DIETY  Z OGRANICZENIEM BIAŁKA</dc:title>
  <dc:creator>Kierownik</dc:creator>
  <cp:lastModifiedBy>Kierownik</cp:lastModifiedBy>
  <cp:revision>6</cp:revision>
  <dcterms:created xsi:type="dcterms:W3CDTF">2015-01-15T17:23:45Z</dcterms:created>
  <dcterms:modified xsi:type="dcterms:W3CDTF">2016-03-10T12:07:39Z</dcterms:modified>
</cp:coreProperties>
</file>