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16"/>
  </p:notesMasterIdLst>
  <p:handoutMasterIdLst>
    <p:handoutMasterId r:id="rId17"/>
  </p:handoutMasterIdLst>
  <p:sldIdLst>
    <p:sldId id="267" r:id="rId3"/>
    <p:sldId id="268" r:id="rId4"/>
    <p:sldId id="269" r:id="rId5"/>
    <p:sldId id="286" r:id="rId6"/>
    <p:sldId id="270" r:id="rId7"/>
    <p:sldId id="283" r:id="rId8"/>
    <p:sldId id="284" r:id="rId9"/>
    <p:sldId id="285" r:id="rId10"/>
    <p:sldId id="271" r:id="rId11"/>
    <p:sldId id="280" r:id="rId12"/>
    <p:sldId id="281" r:id="rId13"/>
    <p:sldId id="282" r:id="rId14"/>
    <p:sldId id="272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130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pl-PL" smtClean="0"/>
              <a:pPr/>
              <a:t>2016-05-04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pl-PL" smtClean="0"/>
              <a:pPr/>
              <a:t>2016-05-04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pl-PL" smtClean="0"/>
              <a:pPr/>
              <a:t>2016-05-04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Elipsa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Elipsa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10" name="Grupa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Łącznik prostoliniowy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Łącznik prostoliniowy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a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Elipsa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5" name="Elipsa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Łącznik prostoliniowy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oliniowy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2016-05-04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2016-05-04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2016-05-04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2016-05-04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3" name="Grupa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Elipsa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Elipsa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Łącznik prostoliniowy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Łącznik prostoliniowy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2016-05-04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2016-05-04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2016-05-04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2016-05-04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2016-05-04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2016-05-04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pl-PL" smtClean="0"/>
              <a:pPr/>
              <a:t>2016-05-04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l-PL" sz="4800" b="0" i="0" smtClean="0">
                <a:latin typeface="Constantia"/>
                <a:ea typeface="+mj-ea"/>
                <a:cs typeface="+mj-cs"/>
              </a:rPr>
              <a:t> CHARAKTERYSTYKA </a:t>
            </a:r>
            <a:r>
              <a:rPr lang="pl-PL" sz="4800" b="0" i="0" dirty="0" smtClean="0">
                <a:latin typeface="Constantia"/>
                <a:ea typeface="+mj-ea"/>
                <a:cs typeface="+mj-cs"/>
              </a:rPr>
              <a:t>DIETY BOGATOBIAŁKOWEJ</a:t>
            </a:r>
            <a:endParaRPr lang="pl-PL" sz="4800" b="0" i="0" dirty="0">
              <a:latin typeface="Constantia"/>
              <a:ea typeface="+mj-ea"/>
              <a:cs typeface="+mj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2000" b="0" i="0" baseline="0" dirty="0" smtClean="0"/>
              <a:t>Podtytuł prezentacji</a:t>
            </a:r>
            <a:endParaRPr lang="pl-PL" sz="2000" b="0" i="0" baseline="0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POTRAWY W DIECIE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966389"/>
              </p:ext>
            </p:extLst>
          </p:nvPr>
        </p:nvGraphicFramePr>
        <p:xfrm>
          <a:off x="218883" y="1846675"/>
          <a:ext cx="11793976" cy="4355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374"/>
                <a:gridCol w="6219277"/>
                <a:gridCol w="3931325"/>
              </a:tblGrid>
              <a:tr h="370743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Potrawy 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Dozwolone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Przeciwwskazane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</a:tr>
              <a:tr h="1462659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napoje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 smtClean="0"/>
                        <a:t>mleko, koktajle z fermentowanych przetworów mleka z sokami</a:t>
                      </a:r>
                      <a:r>
                        <a:rPr lang="pl-PL" sz="1800" baseline="0" dirty="0" smtClean="0"/>
                        <a:t> </a:t>
                      </a:r>
                      <a:r>
                        <a:rPr lang="pl-PL" sz="1800" dirty="0" smtClean="0"/>
                        <a:t>i przecierami owocowymi, warzywnymi, herbata czysta z cytryną,</a:t>
                      </a:r>
                      <a:r>
                        <a:rPr lang="pl-PL" sz="1800" baseline="0" dirty="0" smtClean="0"/>
                        <a:t> </a:t>
                      </a:r>
                      <a:r>
                        <a:rPr lang="pl-PL" sz="1800" dirty="0" smtClean="0"/>
                        <a:t>z mlekiem, soki owocowe i warzywne, napoje ziołowe,</a:t>
                      </a:r>
                      <a:r>
                        <a:rPr lang="pl-PL" sz="1800" baseline="0" dirty="0" smtClean="0"/>
                        <a:t> </a:t>
                      </a:r>
                      <a:r>
                        <a:rPr lang="pl-PL" sz="1800" dirty="0" smtClean="0"/>
                        <a:t>herbatki ziołowe, wody mineralne niegazowane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kawa prawdziwa, napoje gazowane, napoje </a:t>
                      </a:r>
                      <a:r>
                        <a:rPr lang="pl-PL" sz="1800" dirty="0" smtClean="0"/>
                        <a:t>alkoholowe,</a:t>
                      </a:r>
                      <a:r>
                        <a:rPr lang="pl-PL" sz="1800" baseline="0" dirty="0" smtClean="0"/>
                        <a:t> </a:t>
                      </a:r>
                      <a:r>
                        <a:rPr lang="pl-PL" sz="1800" dirty="0" smtClean="0"/>
                        <a:t>pepsi </a:t>
                      </a:r>
                      <a:r>
                        <a:rPr lang="pl-PL" sz="1800" dirty="0" smtClean="0"/>
                        <a:t>cola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</a:tr>
              <a:tr h="68467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Pieczywo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 smtClean="0"/>
                        <a:t>chleb pszenny, bułki, graham, pieczywo półcukiernicze, </a:t>
                      </a:r>
                      <a:r>
                        <a:rPr lang="pl-PL" sz="1800" dirty="0" smtClean="0"/>
                        <a:t>sucharki,</a:t>
                      </a:r>
                      <a:r>
                        <a:rPr lang="pl-PL" sz="1800" baseline="0" dirty="0" smtClean="0"/>
                        <a:t> </a:t>
                      </a:r>
                      <a:r>
                        <a:rPr lang="pl-PL" sz="1800" dirty="0" smtClean="0"/>
                        <a:t>biszkopty</a:t>
                      </a:r>
                      <a:r>
                        <a:rPr lang="pl-PL" sz="1800" dirty="0" smtClean="0"/>
                        <a:t>, chleb wypiekany w domu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chleb żytni, zbyt świeży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</a:tr>
              <a:tr h="922422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Dodatki do pieczywa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 smtClean="0"/>
                        <a:t>masło </a:t>
                      </a:r>
                      <a:r>
                        <a:rPr lang="pl-PL" sz="1800" dirty="0" smtClean="0"/>
                        <a:t>świeże, dżemy, marmolada, miód, ser twarogowy, </a:t>
                      </a:r>
                      <a:r>
                        <a:rPr lang="pl-PL" sz="1800" dirty="0" smtClean="0"/>
                        <a:t>pasty</a:t>
                      </a:r>
                      <a:r>
                        <a:rPr lang="pl-PL" sz="1800" baseline="0" dirty="0" smtClean="0"/>
                        <a:t> </a:t>
                      </a:r>
                      <a:r>
                        <a:rPr lang="pl-PL" sz="1800" dirty="0" smtClean="0"/>
                        <a:t>z </a:t>
                      </a:r>
                      <a:r>
                        <a:rPr lang="pl-PL" sz="1800" dirty="0" smtClean="0"/>
                        <a:t>twarogu, mięso gotowane, galaretki z mięsa, drobiu, </a:t>
                      </a:r>
                      <a:r>
                        <a:rPr lang="pl-PL" sz="1800" dirty="0" smtClean="0"/>
                        <a:t>ryb,</a:t>
                      </a:r>
                      <a:r>
                        <a:rPr lang="pl-PL" sz="1800" baseline="0" dirty="0" smtClean="0"/>
                        <a:t> </a:t>
                      </a:r>
                      <a:r>
                        <a:rPr lang="pl-PL" sz="1800" dirty="0" smtClean="0"/>
                        <a:t>chude </a:t>
                      </a:r>
                      <a:r>
                        <a:rPr lang="pl-PL" sz="1800" dirty="0" smtClean="0"/>
                        <a:t>pasztety domowe, jajka na miękko, ryby gotowane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sery dojrzewające, topione, wędliny, konserwy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</a:tr>
              <a:tr h="914162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Zupy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 smtClean="0"/>
                        <a:t>warzywne i owocowe, krupniki, mleczne, podprawiane zawiesinami</a:t>
                      </a:r>
                      <a:r>
                        <a:rPr lang="pl-PL" sz="1800" baseline="0" dirty="0" smtClean="0"/>
                        <a:t> </a:t>
                      </a:r>
                      <a:r>
                        <a:rPr lang="pl-PL" sz="1800" dirty="0" smtClean="0"/>
                        <a:t>z mąki surowej lub rumienionej na patelni bez tłuszczu</a:t>
                      </a:r>
                      <a:r>
                        <a:rPr lang="pl-PL" sz="1800" baseline="0" dirty="0" smtClean="0"/>
                        <a:t> </a:t>
                      </a:r>
                      <a:r>
                        <a:rPr lang="pl-PL" sz="1800" dirty="0" smtClean="0"/>
                        <a:t>w połączeniu z mlekiem, olejem, jogurtem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na rosołach, grzybowe, zasmażane w tradycyjny sposób, grochowa, fasolowa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89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POTRAWY W DIECIE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397187"/>
              </p:ext>
            </p:extLst>
          </p:nvPr>
        </p:nvGraphicFramePr>
        <p:xfrm>
          <a:off x="90128" y="1846675"/>
          <a:ext cx="12098696" cy="4027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568"/>
                <a:gridCol w="6366229"/>
                <a:gridCol w="4032899"/>
              </a:tblGrid>
              <a:tr h="370743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Potrawy 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Dozwolone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Przeciwwskazane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</a:tr>
              <a:tr h="639913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Dodatki do zup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 smtClean="0"/>
                        <a:t>grzanki, bułka, chleb pszenny, lane kluski, kluski biszkoptowe,</a:t>
                      </a:r>
                    </a:p>
                    <a:p>
                      <a:pPr algn="just"/>
                      <a:r>
                        <a:rPr lang="pl-PL" sz="1800" dirty="0" smtClean="0"/>
                        <a:t>kasze, ryż, płatki śniadaniowe, ziemniaki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grzanki smażone na tłuszczu, ciasta francuskie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</a:tr>
              <a:tr h="118841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Potrawy z mięsa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 smtClean="0"/>
                        <a:t>mięsa gotowane, pieczone w folii aluminiowej, w woreczkach</a:t>
                      </a:r>
                    </a:p>
                    <a:p>
                      <a:pPr algn="just"/>
                      <a:r>
                        <a:rPr lang="pl-PL" sz="1800" dirty="0" smtClean="0"/>
                        <a:t>i naczyniach żaroodpornych, duszone bez obsmażania, </a:t>
                      </a:r>
                      <a:r>
                        <a:rPr lang="pl-PL" sz="1800" dirty="0" smtClean="0"/>
                        <a:t>potrawki,</a:t>
                      </a:r>
                      <a:r>
                        <a:rPr lang="pl-PL" sz="1800" baseline="0" dirty="0" smtClean="0"/>
                        <a:t> </a:t>
                      </a:r>
                      <a:r>
                        <a:rPr lang="pl-PL" sz="1800" dirty="0" smtClean="0"/>
                        <a:t>budynie</a:t>
                      </a:r>
                      <a:r>
                        <a:rPr lang="pl-PL" sz="1800" dirty="0" smtClean="0"/>
                        <a:t>, smażone na patelniach beztłuszczowych, w galarecie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smażone, duszone, pieczone w tradycyjny sposób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</a:tr>
              <a:tr h="639913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Potrawy z jaj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 smtClean="0"/>
                        <a:t>jaja na miękko, jajecznica na parze, omlety na parze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gotowane na twardo, smażone w sposób tradycyjny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</a:tr>
              <a:tr h="118841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Potrawy z warzyw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 smtClean="0"/>
                        <a:t>warzywa gotowane oprószane mąką, podprawiane </a:t>
                      </a:r>
                      <a:r>
                        <a:rPr lang="pl-PL" sz="1800" dirty="0" smtClean="0"/>
                        <a:t>zawiesinami,</a:t>
                      </a:r>
                      <a:r>
                        <a:rPr lang="pl-PL" sz="1800" baseline="0" dirty="0" smtClean="0"/>
                        <a:t> </a:t>
                      </a:r>
                      <a:r>
                        <a:rPr lang="pl-PL" sz="1800" dirty="0" smtClean="0"/>
                        <a:t>sałatki</a:t>
                      </a:r>
                      <a:r>
                        <a:rPr lang="pl-PL" sz="1800" dirty="0" smtClean="0"/>
                        <a:t>, drobno starte surówki, sałata zielona, soki </a:t>
                      </a:r>
                      <a:r>
                        <a:rPr lang="pl-PL" sz="1800" dirty="0" smtClean="0"/>
                        <a:t>owocowe</a:t>
                      </a:r>
                      <a:r>
                        <a:rPr lang="pl-PL" sz="1800" baseline="0" dirty="0" smtClean="0"/>
                        <a:t> </a:t>
                      </a:r>
                      <a:r>
                        <a:rPr lang="pl-PL" sz="1800" dirty="0" smtClean="0"/>
                        <a:t>i </a:t>
                      </a:r>
                      <a:r>
                        <a:rPr lang="pl-PL" sz="1800" dirty="0" smtClean="0"/>
                        <a:t>warzywne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warzywa zasmażane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3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POTRAWY W DIECIE</a:t>
            </a:r>
            <a:endParaRPr lang="pl-PL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15089"/>
              </p:ext>
            </p:extLst>
          </p:nvPr>
        </p:nvGraphicFramePr>
        <p:xfrm>
          <a:off x="115878" y="1846675"/>
          <a:ext cx="11948483" cy="411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073"/>
                <a:gridCol w="5716730"/>
                <a:gridCol w="4480680"/>
              </a:tblGrid>
              <a:tr h="370743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Potrawy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Dozwolone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Przeciwwskazane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</a:tr>
              <a:tr h="914162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Potrawy z mąki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 smtClean="0"/>
                        <a:t> ciasta zarabiane w misce, kluski kładzione, makaron ,,nitki’’,</a:t>
                      </a:r>
                      <a:r>
                        <a:rPr lang="pl-PL" sz="1800" baseline="0" dirty="0" smtClean="0"/>
                        <a:t> </a:t>
                      </a:r>
                      <a:r>
                        <a:rPr lang="pl-PL" sz="1800" dirty="0" smtClean="0"/>
                        <a:t>pierogi leniwe, pierogi z serem, mięsem, naleśniki smażone bez</a:t>
                      </a:r>
                      <a:r>
                        <a:rPr lang="pl-PL" sz="1800" baseline="0" dirty="0" smtClean="0"/>
                        <a:t> </a:t>
                      </a:r>
                      <a:r>
                        <a:rPr lang="pl-PL" sz="1800" dirty="0" smtClean="0"/>
                        <a:t>tłuszczu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smażone, odsmażane, ciasta francuskie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</a:tr>
              <a:tr h="914162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Potrawy z kasz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 smtClean="0"/>
                        <a:t>kasze drobne na sypko, grube rozklejane, budynie z kasz, kasze</a:t>
                      </a:r>
                      <a:r>
                        <a:rPr lang="pl-PL" sz="1800" baseline="0" dirty="0" smtClean="0"/>
                        <a:t> </a:t>
                      </a:r>
                      <a:r>
                        <a:rPr lang="pl-PL" sz="1800" dirty="0" smtClean="0"/>
                        <a:t>z owocami, warzywami, zapiekane pod przykryciem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potrawy z kasz smażone w tradycyjny sposób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</a:tr>
              <a:tr h="639913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Sosy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 smtClean="0"/>
                        <a:t>warzywne, owocowe, mleczne, podprawiane zawiesinami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zasmażane </a:t>
                      </a:r>
                      <a:r>
                        <a:rPr lang="pl-PL" sz="1800" dirty="0" smtClean="0"/>
                        <a:t>w tradycyjny sposób, na tłustych rosołach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</a:tr>
              <a:tr h="639913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Desery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 smtClean="0"/>
                        <a:t>kompoty</a:t>
                      </a:r>
                      <a:r>
                        <a:rPr lang="pl-PL" sz="1800" dirty="0" smtClean="0"/>
                        <a:t>, kisiele, galaretki, musy, koktajle mleczno-owocowe,</a:t>
                      </a:r>
                      <a:r>
                        <a:rPr lang="pl-PL" sz="1800" baseline="0" dirty="0" smtClean="0"/>
                        <a:t> </a:t>
                      </a:r>
                      <a:r>
                        <a:rPr lang="pl-PL" sz="1800" dirty="0" smtClean="0"/>
                        <a:t>soki owocowe, owoce pieczone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tłuste kremy, desery z używkami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</a:tr>
              <a:tr h="639913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Wypieki domowe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 smtClean="0"/>
                        <a:t>ciasta drożdżowe, bezy, biszkopty, pierniki, ciasta z owocami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ciasta tłuste, francuskie, kruche, z kremami, masami,</a:t>
                      </a:r>
                      <a:r>
                        <a:rPr lang="pl-PL" sz="1800" baseline="0" dirty="0" smtClean="0"/>
                        <a:t> </a:t>
                      </a:r>
                      <a:r>
                        <a:rPr lang="pl-PL" sz="1800" dirty="0" smtClean="0"/>
                        <a:t>torty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52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187005" y="620688"/>
            <a:ext cx="9751060" cy="118271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Przykładowy </a:t>
            </a:r>
            <a:r>
              <a:rPr lang="pl-PL" b="1" dirty="0"/>
              <a:t>jadłospis </a:t>
            </a:r>
            <a:r>
              <a:rPr lang="pl-PL" b="1" dirty="0" smtClean="0"/>
              <a:t>diety</a:t>
            </a:r>
            <a:br>
              <a:rPr lang="pl-PL" b="1" dirty="0" smtClean="0"/>
            </a:br>
            <a:r>
              <a:rPr lang="pl-PL" b="1" dirty="0" err="1" smtClean="0"/>
              <a:t>bogatobiałkowej</a:t>
            </a:r>
            <a:r>
              <a:rPr lang="pl-PL" b="1" dirty="0" smtClean="0"/>
              <a:t> </a:t>
            </a:r>
            <a:r>
              <a:rPr lang="pl-PL" b="1" dirty="0"/>
              <a:t>na 2400 </a:t>
            </a:r>
            <a:r>
              <a:rPr lang="pl-PL" b="1" dirty="0" smtClean="0"/>
              <a:t>kcal</a:t>
            </a:r>
            <a:r>
              <a:rPr lang="pl-PL" dirty="0"/>
              <a:t> </a:t>
            </a:r>
            <a:r>
              <a:rPr lang="pl-PL" b="1" dirty="0" smtClean="0"/>
              <a:t>i </a:t>
            </a:r>
            <a:r>
              <a:rPr lang="pl-PL" b="1" dirty="0"/>
              <a:t>120 g białka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656143"/>
              </p:ext>
            </p:extLst>
          </p:nvPr>
        </p:nvGraphicFramePr>
        <p:xfrm>
          <a:off x="1187639" y="1412776"/>
          <a:ext cx="9750426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932"/>
                <a:gridCol w="7395494"/>
              </a:tblGrid>
              <a:tr h="366074">
                <a:tc>
                  <a:txBody>
                    <a:bodyPr/>
                    <a:lstStyle/>
                    <a:p>
                      <a:r>
                        <a:rPr lang="pl-PL" dirty="0" smtClean="0"/>
                        <a:t>POSIŁEK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PRODUKTY/POTRAWY</a:t>
                      </a:r>
                      <a:endParaRPr lang="pl-PL" dirty="0"/>
                    </a:p>
                  </a:txBody>
                  <a:tcPr/>
                </a:tc>
              </a:tr>
              <a:tr h="1464343">
                <a:tc>
                  <a:txBody>
                    <a:bodyPr/>
                    <a:lstStyle/>
                    <a:p>
                      <a:r>
                        <a:rPr lang="pl-PL" dirty="0" smtClean="0"/>
                        <a:t>ŚNIADANIE</a:t>
                      </a:r>
                      <a:r>
                        <a:rPr lang="pl-PL" baseline="0" dirty="0" smtClean="0"/>
                        <a:t> 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zupa mleczna z kaszą manną ( k. manna 20 g ) i ściętą pianą</a:t>
                      </a:r>
                    </a:p>
                    <a:p>
                      <a:r>
                        <a:rPr lang="pl-PL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białka jaja ( mleko 250 ml ),</a:t>
                      </a:r>
                    </a:p>
                    <a:p>
                      <a:r>
                        <a:rPr lang="pl-PL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pieczywo pszenne ( 100 g ) z masłem ( 10 g)</a:t>
                      </a:r>
                    </a:p>
                    <a:p>
                      <a:r>
                        <a:rPr lang="pl-PL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pasta z ryby wędzonej ( 40 g ) i sera twarogowego ( 50 g )</a:t>
                      </a:r>
                    </a:p>
                    <a:p>
                      <a:r>
                        <a:rPr lang="pl-PL" sz="16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</a:t>
                      </a:r>
                      <a:r>
                        <a:rPr lang="pl-PL" sz="16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zieloną </a:t>
                      </a:r>
                      <a:r>
                        <a:rPr lang="pl-PL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pietruszką</a:t>
                      </a:r>
                    </a:p>
                    <a:p>
                      <a:r>
                        <a:rPr lang="pl-PL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herbata z aronii</a:t>
                      </a:r>
                    </a:p>
                  </a:txBody>
                  <a:tcPr/>
                </a:tc>
              </a:tr>
              <a:tr h="545539">
                <a:tc>
                  <a:txBody>
                    <a:bodyPr/>
                    <a:lstStyle/>
                    <a:p>
                      <a:r>
                        <a:rPr lang="pl-PL" dirty="0" smtClean="0"/>
                        <a:t>ŚNIADANIE II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bułka ( 50 g ) z wędliną ( 30 g)</a:t>
                      </a:r>
                    </a:p>
                    <a:p>
                      <a:r>
                        <a:rPr lang="pl-PL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sok owocowy ( 200 ml )</a:t>
                      </a:r>
                    </a:p>
                  </a:txBody>
                  <a:tcPr/>
                </a:tc>
              </a:tr>
              <a:tr h="1259451">
                <a:tc>
                  <a:txBody>
                    <a:bodyPr/>
                    <a:lstStyle/>
                    <a:p>
                      <a:r>
                        <a:rPr lang="pl-PL" dirty="0" smtClean="0"/>
                        <a:t>OBIAD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barszcz z botwinką ( 400 ml ) i bułką ( 30 g )</a:t>
                      </a:r>
                    </a:p>
                    <a:p>
                      <a:r>
                        <a:rPr lang="pl-PL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bitki wołowe duszone w pomidorach ( 100 g mięsa, 150 g pomidorów)</a:t>
                      </a:r>
                    </a:p>
                    <a:p>
                      <a:r>
                        <a:rPr lang="pl-PL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ziemniaki z zielonym koperkiem ( 300 g ),</a:t>
                      </a:r>
                    </a:p>
                    <a:p>
                      <a:r>
                        <a:rPr lang="pl-PL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sałata zielona ( 50 g ) z jogurtem ( 20 ml)</a:t>
                      </a:r>
                    </a:p>
                    <a:p>
                      <a:r>
                        <a:rPr lang="pl-PL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mleczko waniliowe ( 130 ml mleka )</a:t>
                      </a:r>
                    </a:p>
                  </a:txBody>
                  <a:tcPr/>
                </a:tc>
              </a:tr>
              <a:tr h="400212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PODWIECZOREK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krem z bananów ( 100 g ) i serka homogenizowanego ( 50 g )</a:t>
                      </a:r>
                      <a:endParaRPr lang="pl-PL" sz="1600" dirty="0"/>
                    </a:p>
                  </a:txBody>
                  <a:tcPr/>
                </a:tc>
              </a:tr>
              <a:tr h="830034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KOLACJA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budyń z kaszy krakowskiej ( 60 g ) z mięsem drobiowym( 50 g )</a:t>
                      </a:r>
                    </a:p>
                    <a:p>
                      <a:r>
                        <a:rPr lang="pl-PL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warzywami ( 150 g włoszczyzny bez kapusty),</a:t>
                      </a:r>
                    </a:p>
                    <a:p>
                      <a:r>
                        <a:rPr lang="pl-PL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kefir ( 200 ml 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8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ZASTOSOWANIE I CEL DIETY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Dieta  </a:t>
            </a:r>
            <a:r>
              <a:rPr lang="pl-PL" dirty="0" err="1"/>
              <a:t>bogatobiałkowa</a:t>
            </a:r>
            <a:r>
              <a:rPr lang="pl-PL" dirty="0"/>
              <a:t> jest stosowana </a:t>
            </a:r>
            <a:r>
              <a:rPr lang="pl-PL" dirty="0"/>
              <a:t>u</a:t>
            </a:r>
            <a:r>
              <a:rPr lang="pl-PL" dirty="0"/>
              <a:t> pacjentów :</a:t>
            </a:r>
          </a:p>
          <a:p>
            <a:pPr lvl="1"/>
            <a:r>
              <a:rPr lang="pl-PL" dirty="0" smtClean="0"/>
              <a:t>wyniszczonych</a:t>
            </a:r>
            <a:r>
              <a:rPr lang="pl-PL" dirty="0"/>
              <a:t>,</a:t>
            </a:r>
          </a:p>
          <a:p>
            <a:pPr lvl="1"/>
            <a:r>
              <a:rPr lang="pl-PL" dirty="0" smtClean="0"/>
              <a:t>w</a:t>
            </a:r>
            <a:r>
              <a:rPr lang="pl-PL" dirty="0"/>
              <a:t> chorobach nowotworowych,</a:t>
            </a:r>
          </a:p>
          <a:p>
            <a:pPr lvl="1"/>
            <a:r>
              <a:rPr lang="pl-PL" dirty="0" smtClean="0"/>
              <a:t>w</a:t>
            </a:r>
            <a:r>
              <a:rPr lang="pl-PL" dirty="0"/>
              <a:t> rozległych oparzeniach,</a:t>
            </a:r>
          </a:p>
          <a:p>
            <a:pPr lvl="1"/>
            <a:r>
              <a:rPr lang="pl-PL" dirty="0" smtClean="0"/>
              <a:t>w </a:t>
            </a:r>
            <a:r>
              <a:rPr lang="pl-PL" dirty="0"/>
              <a:t>zranieniach,</a:t>
            </a:r>
          </a:p>
          <a:p>
            <a:pPr lvl="1"/>
            <a:r>
              <a:rPr lang="pl-PL" dirty="0" smtClean="0"/>
              <a:t>w</a:t>
            </a:r>
            <a:r>
              <a:rPr lang="pl-PL" dirty="0"/>
              <a:t> chorobach przebiegających z gorączką,</a:t>
            </a:r>
          </a:p>
          <a:p>
            <a:pPr lvl="1"/>
            <a:r>
              <a:rPr lang="pl-PL" dirty="0" smtClean="0"/>
              <a:t>u </a:t>
            </a:r>
            <a:r>
              <a:rPr lang="pl-PL" dirty="0" smtClean="0"/>
              <a:t>rekonwalescentów</a:t>
            </a:r>
            <a:r>
              <a:rPr lang="pl-PL" dirty="0"/>
              <a:t> po przebytych chorobach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703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ZASTOSOWANIE I CEL DIETY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Dieta ta ma na celu </a:t>
            </a:r>
            <a:r>
              <a:rPr lang="pl-PL" dirty="0" smtClean="0"/>
              <a:t>dostarczenie:</a:t>
            </a:r>
          </a:p>
          <a:p>
            <a:pPr marL="0" indent="0">
              <a:buNone/>
            </a:pPr>
            <a:endParaRPr lang="pl-PL" dirty="0" smtClean="0"/>
          </a:p>
          <a:p>
            <a:pPr lvl="1"/>
            <a:r>
              <a:rPr lang="pl-PL" dirty="0" smtClean="0"/>
              <a:t>odpowiedniej</a:t>
            </a:r>
            <a:r>
              <a:rPr lang="pl-PL" dirty="0"/>
              <a:t> ilości białka do budowy i odbudowy tkanek ustrojowych,</a:t>
            </a:r>
          </a:p>
          <a:p>
            <a:pPr lvl="1"/>
            <a:r>
              <a:rPr lang="pl-PL" dirty="0"/>
              <a:t>ciał odpornościowych, enzymów, hormonów, białek osocza. 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92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WARTOŚĆ ENERGETYCZNA I ODŻYWCZA DIETY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1096677" y="1846675"/>
          <a:ext cx="10055780" cy="374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7890"/>
                <a:gridCol w="5027890"/>
              </a:tblGrid>
              <a:tr h="639913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Składnik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Średnia wartość</a:t>
                      </a:r>
                    </a:p>
                    <a:p>
                      <a:pPr algn="ctr"/>
                      <a:r>
                        <a:rPr lang="pl-PL" sz="1800" dirty="0" smtClean="0"/>
                        <a:t>dla kobiet i mężczyzn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</a:tr>
              <a:tr h="310815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Energia ( kcal) </a:t>
                      </a:r>
                    </a:p>
                    <a:p>
                      <a:r>
                        <a:rPr lang="pl-PL" sz="1800" dirty="0" smtClean="0"/>
                        <a:t>Białko (g) </a:t>
                      </a:r>
                    </a:p>
                    <a:p>
                      <a:r>
                        <a:rPr lang="pl-PL" sz="1800" dirty="0" smtClean="0"/>
                        <a:t>Tłuszcze (g) 50 – 70</a:t>
                      </a:r>
                    </a:p>
                    <a:p>
                      <a:r>
                        <a:rPr lang="pl-PL" sz="1800" dirty="0" smtClean="0"/>
                        <a:t>Węglowodany (g) </a:t>
                      </a:r>
                    </a:p>
                    <a:p>
                      <a:r>
                        <a:rPr lang="pl-PL" sz="1800" dirty="0" smtClean="0"/>
                        <a:t>Wapń (mg) 1000</a:t>
                      </a:r>
                    </a:p>
                    <a:p>
                      <a:r>
                        <a:rPr lang="pl-PL" sz="1800" dirty="0" smtClean="0"/>
                        <a:t>Żelazo (mg) 18</a:t>
                      </a:r>
                    </a:p>
                    <a:p>
                      <a:r>
                        <a:rPr lang="pl-PL" sz="1800" dirty="0" smtClean="0"/>
                        <a:t>Witamina A — ekwiwalent retinolu (µg)</a:t>
                      </a:r>
                    </a:p>
                    <a:p>
                      <a:r>
                        <a:rPr lang="pl-PL" sz="1800" dirty="0" smtClean="0"/>
                        <a:t>Witamina B1 (mg) </a:t>
                      </a:r>
                    </a:p>
                    <a:p>
                      <a:r>
                        <a:rPr lang="pl-PL" sz="1800" dirty="0" smtClean="0"/>
                        <a:t>Witamina B2 (mg) </a:t>
                      </a:r>
                    </a:p>
                    <a:p>
                      <a:r>
                        <a:rPr lang="pl-PL" sz="1800" dirty="0" smtClean="0"/>
                        <a:t>Witamina C (mg)</a:t>
                      </a:r>
                      <a:endParaRPr lang="pl-PL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2500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100 – 120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50 – 70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350 – 400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1000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900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powyżej 1,9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powyżej 2,5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powyżej 70</a:t>
                      </a:r>
                    </a:p>
                    <a:p>
                      <a:endParaRPr lang="pl-PL" sz="1800" dirty="0"/>
                    </a:p>
                  </a:txBody>
                  <a:tcPr marL="91416" marR="91416" marT="45708" marB="4570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4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ZASADY DIETY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pPr algn="just"/>
            <a:r>
              <a:rPr lang="pl-PL" b="1" dirty="0" smtClean="0"/>
              <a:t>Białko </a:t>
            </a:r>
            <a:r>
              <a:rPr lang="pl-PL" dirty="0"/>
              <a:t>ogółem powinno stanowić 20 % sumy dobowego zapotrzebowania energetycznego </a:t>
            </a:r>
          </a:p>
          <a:p>
            <a:pPr algn="just"/>
            <a:r>
              <a:rPr lang="pl-PL" b="1" dirty="0" smtClean="0"/>
              <a:t>Tłuszcz </a:t>
            </a:r>
            <a:r>
              <a:rPr lang="pl-PL" dirty="0"/>
              <a:t>– 28 % sumy dobowego zapotrzebowania energetycznego </a:t>
            </a:r>
          </a:p>
          <a:p>
            <a:pPr algn="just"/>
            <a:r>
              <a:rPr lang="pl-PL" b="1" dirty="0" smtClean="0"/>
              <a:t>Węglowodany </a:t>
            </a:r>
            <a:r>
              <a:rPr lang="pl-PL" b="1" dirty="0" smtClean="0"/>
              <a:t>- </a:t>
            </a:r>
            <a:r>
              <a:rPr lang="pl-PL" dirty="0" smtClean="0"/>
              <a:t>52 </a:t>
            </a:r>
            <a:r>
              <a:rPr lang="pl-PL" dirty="0"/>
              <a:t>% sumy dobowego zapotrzebowania energetycznego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312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ZASADY DIETY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 </a:t>
            </a:r>
            <a:r>
              <a:rPr lang="pl-PL" b="1" dirty="0" smtClean="0"/>
              <a:t>Zapotrzebowanie </a:t>
            </a:r>
            <a:r>
              <a:rPr lang="pl-PL" b="1" dirty="0"/>
              <a:t>energetyczne </a:t>
            </a:r>
            <a:r>
              <a:rPr lang="pl-PL" dirty="0" smtClean="0"/>
              <a:t>chorych wynosi 2400 </a:t>
            </a:r>
            <a:r>
              <a:rPr lang="pl-PL" dirty="0"/>
              <a:t>– </a:t>
            </a:r>
            <a:r>
              <a:rPr lang="pl-PL" dirty="0" smtClean="0"/>
              <a:t>2800 kcal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 Zaleca się </a:t>
            </a:r>
            <a:r>
              <a:rPr lang="pl-PL" dirty="0"/>
              <a:t>1,3 – 1,5 g </a:t>
            </a:r>
            <a:r>
              <a:rPr lang="pl-PL" b="1" dirty="0"/>
              <a:t>białka</a:t>
            </a:r>
            <a:r>
              <a:rPr lang="pl-PL" dirty="0"/>
              <a:t> na 1 kg </a:t>
            </a:r>
            <a:r>
              <a:rPr lang="pl-PL" dirty="0" smtClean="0"/>
              <a:t>należnej </a:t>
            </a:r>
            <a:r>
              <a:rPr lang="pl-PL" dirty="0"/>
              <a:t>masy </a:t>
            </a:r>
            <a:r>
              <a:rPr lang="pl-PL" dirty="0" smtClean="0"/>
              <a:t>ciała na dobę, </a:t>
            </a:r>
            <a:r>
              <a:rPr lang="pl-PL" dirty="0"/>
              <a:t>co ś</a:t>
            </a:r>
            <a:r>
              <a:rPr lang="pl-PL" dirty="0" smtClean="0"/>
              <a:t>rednio </a:t>
            </a:r>
            <a:r>
              <a:rPr lang="pl-PL" dirty="0"/>
              <a:t>wynosi 90 – 120 g/d. </a:t>
            </a:r>
            <a:endParaRPr lang="pl-PL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pl-PL" dirty="0"/>
              <a:t>b</a:t>
            </a:r>
            <a:r>
              <a:rPr lang="pl-PL" dirty="0" smtClean="0"/>
              <a:t>iałko </a:t>
            </a:r>
            <a:r>
              <a:rPr lang="pl-PL" dirty="0" smtClean="0"/>
              <a:t>powinno pokryć </a:t>
            </a:r>
            <a:r>
              <a:rPr lang="pl-PL" dirty="0"/>
              <a:t>zapotrzebowanie energetyczne </a:t>
            </a:r>
            <a:r>
              <a:rPr lang="pl-PL" dirty="0" smtClean="0"/>
              <a:t>organizmu w </a:t>
            </a:r>
            <a:r>
              <a:rPr lang="pl-PL" dirty="0"/>
              <a:t>15 – 20%. </a:t>
            </a:r>
            <a:endParaRPr lang="pl-PL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pl-PL" dirty="0" smtClean="0"/>
              <a:t>2/3 </a:t>
            </a:r>
            <a:r>
              <a:rPr lang="pl-PL" dirty="0"/>
              <a:t>białka powinno </a:t>
            </a:r>
            <a:r>
              <a:rPr lang="pl-PL" dirty="0" smtClean="0"/>
              <a:t>pochodzić </a:t>
            </a:r>
            <a:r>
              <a:rPr lang="pl-PL" dirty="0"/>
              <a:t>z </a:t>
            </a:r>
            <a:r>
              <a:rPr lang="pl-PL" dirty="0" smtClean="0"/>
              <a:t>produktów zwierzęcych</a:t>
            </a:r>
            <a:r>
              <a:rPr lang="pl-PL" dirty="0"/>
              <a:t>, </a:t>
            </a:r>
            <a:r>
              <a:rPr lang="pl-PL" dirty="0" smtClean="0"/>
              <a:t>głównie mięsa</a:t>
            </a:r>
            <a:r>
              <a:rPr lang="pl-PL" dirty="0"/>
              <a:t>, drobiu, ryb, mleka, </a:t>
            </a:r>
            <a:r>
              <a:rPr lang="pl-PL" dirty="0" smtClean="0"/>
              <a:t>twarogu, jaj</a:t>
            </a:r>
          </a:p>
        </p:txBody>
      </p:sp>
    </p:spTree>
    <p:extLst>
      <p:ext uri="{BB962C8B-B14F-4D97-AF65-F5344CB8AC3E}">
        <p14:creationId xmlns:p14="http://schemas.microsoft.com/office/powerpoint/2010/main" val="92285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ZASADY DIETY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Dobowa ilość </a:t>
            </a:r>
            <a:r>
              <a:rPr lang="pl-PL" b="1" dirty="0"/>
              <a:t>tłuszczu</a:t>
            </a:r>
            <a:r>
              <a:rPr lang="pl-PL" dirty="0"/>
              <a:t> nie powinna przekraczać 25% dobowego zapotrzebowania energetycznego (2400 kcal) tj. około 70 g, czyli 1 g/kg masy ciała</a:t>
            </a:r>
            <a:r>
              <a:rPr lang="pl-PL" dirty="0" smtClean="0"/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dirty="0"/>
              <a:t>w</a:t>
            </a:r>
            <a:r>
              <a:rPr lang="pl-PL" dirty="0" smtClean="0"/>
              <a:t> </a:t>
            </a:r>
            <a:r>
              <a:rPr lang="pl-PL" dirty="0"/>
              <a:t>diecie stosuje się tłuszcze o dużej wartości odżywczej, jak masło, olej sojowy, słonecznikowy, kukurydziany, oliwa z oliwek</a:t>
            </a:r>
            <a:r>
              <a:rPr lang="pl-PL" dirty="0" smtClean="0"/>
              <a:t>.</a:t>
            </a:r>
          </a:p>
          <a:p>
            <a:pPr marL="201108" lvl="1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Dobowa </a:t>
            </a:r>
            <a:r>
              <a:rPr lang="pl-PL" dirty="0"/>
              <a:t>ilość </a:t>
            </a:r>
            <a:r>
              <a:rPr lang="pl-PL" b="1" dirty="0" smtClean="0"/>
              <a:t>węglowodanów</a:t>
            </a:r>
            <a:r>
              <a:rPr lang="pl-PL" dirty="0" smtClean="0"/>
              <a:t> </a:t>
            </a:r>
            <a:r>
              <a:rPr lang="pl-PL" dirty="0"/>
              <a:t>powinna wynosić co najmniej 300 g</a:t>
            </a:r>
            <a:r>
              <a:rPr lang="pl-PL" dirty="0" smtClean="0"/>
              <a:t>,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dirty="0" smtClean="0"/>
              <a:t>głównie skrobia </a:t>
            </a:r>
            <a:r>
              <a:rPr lang="pl-PL" dirty="0"/>
              <a:t>zawarta w produktach zbożowych i ziemniakach, unikać nasion roślin strączkowych. </a:t>
            </a:r>
            <a:endParaRPr lang="pl-PL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pl-PL" dirty="0"/>
              <a:t>d</a:t>
            </a:r>
            <a:r>
              <a:rPr lang="pl-PL" dirty="0" smtClean="0"/>
              <a:t>zienna </a:t>
            </a:r>
            <a:r>
              <a:rPr lang="pl-PL" dirty="0" smtClean="0"/>
              <a:t>ilość cukru</a:t>
            </a:r>
            <a:r>
              <a:rPr lang="pl-PL" dirty="0"/>
              <a:t>, miodu, dżemu i marmolady nie powinna przekraczać </a:t>
            </a:r>
            <a:r>
              <a:rPr lang="pl-PL" dirty="0" smtClean="0"/>
              <a:t>50–70 </a:t>
            </a:r>
            <a:r>
              <a:rPr lang="pl-PL" dirty="0"/>
              <a:t>g.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923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ZASADY DIETY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l-PL" dirty="0"/>
              <a:t>W diecie wysokobiałkowej </a:t>
            </a:r>
            <a:r>
              <a:rPr lang="pl-PL" dirty="0" smtClean="0"/>
              <a:t>zwiększa się zapotrzebowanie na </a:t>
            </a:r>
            <a:r>
              <a:rPr lang="pl-PL" b="1" dirty="0"/>
              <a:t>witaminy</a:t>
            </a:r>
            <a:r>
              <a:rPr lang="pl-PL" dirty="0"/>
              <a:t>. </a:t>
            </a:r>
            <a:r>
              <a:rPr lang="pl-PL" dirty="0" smtClean="0"/>
              <a:t>Szczególną uwagę należy zwrócić na witaminę </a:t>
            </a:r>
            <a:r>
              <a:rPr lang="pl-PL" dirty="0"/>
              <a:t>A, K, C i witaminy z grupy B. </a:t>
            </a:r>
            <a:endParaRPr lang="pl-PL" dirty="0" smtClean="0"/>
          </a:p>
          <a:p>
            <a:pPr marL="0" indent="0" algn="just">
              <a:buNone/>
            </a:pPr>
            <a:endParaRPr lang="pl-PL" dirty="0" smtClean="0"/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l-PL" dirty="0" smtClean="0"/>
              <a:t>należy zwiększyć spożycie </a:t>
            </a:r>
            <a:r>
              <a:rPr lang="pl-PL" dirty="0"/>
              <a:t>marchwi, </a:t>
            </a:r>
            <a:r>
              <a:rPr lang="pl-PL" dirty="0" smtClean="0"/>
              <a:t>dyni, </a:t>
            </a:r>
            <a:r>
              <a:rPr lang="pl-PL" dirty="0" smtClean="0"/>
              <a:t>pomidorów</a:t>
            </a:r>
            <a:r>
              <a:rPr lang="pl-PL" dirty="0"/>
              <a:t>, warzyw </a:t>
            </a:r>
            <a:r>
              <a:rPr lang="pl-PL" dirty="0" smtClean="0"/>
              <a:t>zielonych</a:t>
            </a:r>
            <a:endParaRPr lang="pl-PL" dirty="0"/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l-PL" dirty="0" smtClean="0"/>
              <a:t>zaleca się przyjmowanie preparatów witaminowych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856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UWAGI TECHNOLOGICZNE</a:t>
            </a:r>
            <a:endParaRPr lang="pl-PL" b="1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Sposób przyrządzania potraw jest taki sam jak w diecie łatwo strawnej. Aby </a:t>
            </a:r>
            <a:r>
              <a:rPr lang="pl-PL" dirty="0" smtClean="0"/>
              <a:t>zwiększyć ilość </a:t>
            </a:r>
            <a:r>
              <a:rPr lang="pl-PL" dirty="0"/>
              <a:t>białka w jadłospisie, można wykorzystać mleko w proszku jako dodatek do </a:t>
            </a:r>
            <a:r>
              <a:rPr lang="pl-PL" dirty="0" smtClean="0"/>
              <a:t>potraw np</a:t>
            </a:r>
            <a:r>
              <a:rPr lang="pl-PL" dirty="0"/>
              <a:t>. : zaprawiania zup, sosów, do deserów mlecznych, do ciast i napojów </a:t>
            </a:r>
          </a:p>
          <a:p>
            <a:pPr algn="just"/>
            <a:r>
              <a:rPr lang="pl-PL" dirty="0"/>
              <a:t>Białko jaja kurzego wzbogaca również wiele potraw : budynie, pulpety, rolady </a:t>
            </a:r>
            <a:r>
              <a:rPr lang="pl-PL" dirty="0" smtClean="0"/>
              <a:t>mięsne, omlety</a:t>
            </a:r>
            <a:r>
              <a:rPr lang="pl-PL" dirty="0"/>
              <a:t>. </a:t>
            </a:r>
            <a:endParaRPr lang="pl-PL" dirty="0" smtClean="0"/>
          </a:p>
          <a:p>
            <a:pPr algn="just"/>
            <a:r>
              <a:rPr lang="pl-PL" dirty="0" smtClean="0"/>
              <a:t>Surówki</a:t>
            </a:r>
            <a:r>
              <a:rPr lang="pl-PL" dirty="0"/>
              <a:t>, desery a nawet niektóre zupy i potrawy z mąki można wzbogacać za pomocą </a:t>
            </a:r>
            <a:r>
              <a:rPr lang="pl-PL" dirty="0" smtClean="0"/>
              <a:t>dodatku serka </a:t>
            </a:r>
            <a:r>
              <a:rPr lang="pl-PL" dirty="0"/>
              <a:t>homogenizowanego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129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Classic_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B7BFEAF-CF65-416F-B749-30A2CD6E4C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w stylu klasycznej książki (panoramiczna)</Template>
  <TotalTime>0</TotalTime>
  <Words>1023</Words>
  <Application>Microsoft Office PowerPoint</Application>
  <PresentationFormat>Niestandardowy</PresentationFormat>
  <Paragraphs>144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Constantia</vt:lpstr>
      <vt:lpstr>Wingdings</vt:lpstr>
      <vt:lpstr>BooksClassic_16x9</vt:lpstr>
      <vt:lpstr> CHARAKTERYSTYKA DIETY BOGATOBIAŁKOWEJ</vt:lpstr>
      <vt:lpstr>ZASTOSOWANIE I CEL DIETY</vt:lpstr>
      <vt:lpstr>ZASTOSOWANIE I CEL DIETY</vt:lpstr>
      <vt:lpstr>WARTOŚĆ ENERGETYCZNA I ODŻYWCZA DIETY</vt:lpstr>
      <vt:lpstr>ZASADY DIETY</vt:lpstr>
      <vt:lpstr>ZASADY DIETY</vt:lpstr>
      <vt:lpstr>ZASADY DIETY</vt:lpstr>
      <vt:lpstr>ZASADY DIETY</vt:lpstr>
      <vt:lpstr>UWAGI TECHNOLOGICZNE</vt:lpstr>
      <vt:lpstr>POTRAWY W DIECIE</vt:lpstr>
      <vt:lpstr>POTRAWY W DIECIE</vt:lpstr>
      <vt:lpstr>POTRAWY W DIECIE</vt:lpstr>
      <vt:lpstr> Przykładowy jadłospis diety bogatobiałkowej na 2400 kcal i 120 g białka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2016-04-07T16:25:59Z</dcterms:created>
  <dcterms:modified xsi:type="dcterms:W3CDTF">2016-05-04T17:00:45Z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