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sldIdLst>
    <p:sldId id="257" r:id="rId2"/>
    <p:sldId id="258" r:id="rId3"/>
    <p:sldId id="260" r:id="rId4"/>
    <p:sldId id="261" r:id="rId5"/>
    <p:sldId id="262" r:id="rId6"/>
    <p:sldId id="263" r:id="rId7"/>
    <p:sldId id="264" r:id="rId8"/>
    <p:sldId id="265" r:id="rId9"/>
    <p:sldId id="266" r:id="rId10"/>
    <p:sldId id="267" r:id="rId11"/>
    <p:sldId id="312" r:id="rId12"/>
    <p:sldId id="313" r:id="rId13"/>
    <p:sldId id="268" r:id="rId14"/>
    <p:sldId id="269" r:id="rId15"/>
    <p:sldId id="270" r:id="rId16"/>
    <p:sldId id="271" r:id="rId17"/>
    <p:sldId id="272" r:id="rId18"/>
    <p:sldId id="273" r:id="rId19"/>
    <p:sldId id="274" r:id="rId20"/>
    <p:sldId id="275" r:id="rId21"/>
    <p:sldId id="276" r:id="rId22"/>
    <p:sldId id="277" r:id="rId23"/>
    <p:sldId id="300"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07" r:id="rId43"/>
    <p:sldId id="301" r:id="rId44"/>
    <p:sldId id="302" r:id="rId45"/>
    <p:sldId id="303" r:id="rId46"/>
    <p:sldId id="304" r:id="rId47"/>
    <p:sldId id="306" r:id="rId48"/>
    <p:sldId id="308" r:id="rId49"/>
    <p:sldId id="309" r:id="rId50"/>
    <p:sldId id="310" r:id="rId51"/>
    <p:sldId id="311" r:id="rId5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F48D5812-6B73-4B12-8C82-F156EC36FE25}" type="slidenum">
              <a:rPr lang="pl-PL" smtClean="0"/>
              <a:pPr/>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389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48D5812-6B73-4B12-8C82-F156EC36FE25}" type="slidenum">
              <a:rPr lang="pl-PL" smtClean="0"/>
              <a:pPr/>
              <a:t>‹#›</a:t>
            </a:fld>
            <a:endParaRPr lang="pl-PL"/>
          </a:p>
        </p:txBody>
      </p:sp>
    </p:spTree>
    <p:extLst>
      <p:ext uri="{BB962C8B-B14F-4D97-AF65-F5344CB8AC3E}">
        <p14:creationId xmlns="" xmlns:p14="http://schemas.microsoft.com/office/powerpoint/2010/main" val="185328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5128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5997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spTree>
    <p:extLst>
      <p:ext uri="{BB962C8B-B14F-4D97-AF65-F5344CB8AC3E}">
        <p14:creationId xmlns="" xmlns:p14="http://schemas.microsoft.com/office/powerpoint/2010/main" val="266166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42261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43364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7561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7759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spTree>
    <p:extLst>
      <p:ext uri="{BB962C8B-B14F-4D97-AF65-F5344CB8AC3E}">
        <p14:creationId xmlns="" xmlns:p14="http://schemas.microsoft.com/office/powerpoint/2010/main" val="175372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48D5812-6B73-4B12-8C82-F156EC36FE25}" type="slidenum">
              <a:rPr lang="pl-PL" smtClean="0"/>
              <a:pPr/>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2655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48D5812-6B73-4B12-8C82-F156EC36FE25}" type="slidenum">
              <a:rPr lang="pl-PL" smtClean="0"/>
              <a:pPr/>
              <a:t>‹#›</a:t>
            </a:fld>
            <a:endParaRPr lang="pl-PL"/>
          </a:p>
        </p:txBody>
      </p:sp>
    </p:spTree>
    <p:extLst>
      <p:ext uri="{BB962C8B-B14F-4D97-AF65-F5344CB8AC3E}">
        <p14:creationId xmlns="" xmlns:p14="http://schemas.microsoft.com/office/powerpoint/2010/main" val="92419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48D5812-6B73-4B12-8C82-F156EC36FE25}" type="slidenum">
              <a:rPr lang="pl-PL" smtClean="0"/>
              <a:pPr/>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8279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48D5812-6B73-4B12-8C82-F156EC36FE25}" type="slidenum">
              <a:rPr lang="pl-PL" smtClean="0"/>
              <a:pPr/>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6885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48D5812-6B73-4B12-8C82-F156EC36FE25}" type="slidenum">
              <a:rPr lang="pl-PL" smtClean="0"/>
              <a:pPr/>
              <a:t>‹#›</a:t>
            </a:fld>
            <a:endParaRPr lang="pl-PL"/>
          </a:p>
        </p:txBody>
      </p:sp>
    </p:spTree>
    <p:extLst>
      <p:ext uri="{BB962C8B-B14F-4D97-AF65-F5344CB8AC3E}">
        <p14:creationId xmlns="" xmlns:p14="http://schemas.microsoft.com/office/powerpoint/2010/main" val="31282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48D5812-6B73-4B12-8C82-F156EC36FE25}" type="slidenum">
              <a:rPr lang="pl-PL" smtClean="0"/>
              <a:pPr/>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0207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4F27324-2725-4475-A81E-2F4DCA9FF182}" type="datetimeFigureOut">
              <a:rPr lang="pl-PL" smtClean="0"/>
              <a:pPr/>
              <a:t>2020-04-02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48D5812-6B73-4B12-8C82-F156EC36FE25}" type="slidenum">
              <a:rPr lang="pl-PL" smtClean="0"/>
              <a:pPr/>
              <a:t>‹#›</a:t>
            </a:fld>
            <a:endParaRPr lang="pl-PL"/>
          </a:p>
        </p:txBody>
      </p:sp>
    </p:spTree>
    <p:extLst>
      <p:ext uri="{BB962C8B-B14F-4D97-AF65-F5344CB8AC3E}">
        <p14:creationId xmlns="" xmlns:p14="http://schemas.microsoft.com/office/powerpoint/2010/main" val="89400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F27324-2725-4475-A81E-2F4DCA9FF182}" type="datetimeFigureOut">
              <a:rPr lang="pl-PL" smtClean="0"/>
              <a:pPr/>
              <a:t>2020-04-02</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8D5812-6B73-4B12-8C82-F156EC36FE25}" type="slidenum">
              <a:rPr lang="pl-PL" smtClean="0"/>
              <a:pPr/>
              <a:t>‹#›</a:t>
            </a:fld>
            <a:endParaRPr lang="pl-PL"/>
          </a:p>
        </p:txBody>
      </p:sp>
    </p:spTree>
    <p:extLst>
      <p:ext uri="{BB962C8B-B14F-4D97-AF65-F5344CB8AC3E}">
        <p14:creationId xmlns="" xmlns:p14="http://schemas.microsoft.com/office/powerpoint/2010/main" val="171475492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Choroby roślin </a:t>
            </a:r>
            <a:endParaRPr lang="pl-PL" dirty="0"/>
          </a:p>
        </p:txBody>
      </p:sp>
      <p:sp>
        <p:nvSpPr>
          <p:cNvPr id="3" name="Symbol zastępczy zawartości 2"/>
          <p:cNvSpPr>
            <a:spLocks noGrp="1"/>
          </p:cNvSpPr>
          <p:nvPr>
            <p:ph idx="1"/>
          </p:nvPr>
        </p:nvSpPr>
        <p:spPr/>
        <p:txBody>
          <a:bodyPr/>
          <a:lstStyle/>
          <a:p>
            <a:endParaRPr lang="pl-PL" dirty="0"/>
          </a:p>
          <a:p>
            <a:r>
              <a:rPr lang="pl-PL" dirty="0"/>
              <a:t> </a:t>
            </a:r>
            <a:r>
              <a:rPr lang="pl-PL" b="1" dirty="0"/>
              <a:t>Choroba roślin jest to długotrwałe zakłócenie funkcji życiowych roślin, przejawiające się morfologicznymi, anatomicznymi i fizjologicznymi zmianami w ich wyglądzie i uniemożliwiające ich normalny wzrost i rozwój. </a:t>
            </a:r>
            <a:endParaRPr lang="pl-PL" dirty="0"/>
          </a:p>
        </p:txBody>
      </p:sp>
    </p:spTree>
    <p:extLst>
      <p:ext uri="{BB962C8B-B14F-4D97-AF65-F5344CB8AC3E}">
        <p14:creationId xmlns="" xmlns:p14="http://schemas.microsoft.com/office/powerpoint/2010/main" val="272640264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10000"/>
          </a:bodyPr>
          <a:lstStyle/>
          <a:p>
            <a:endParaRPr lang="pl-PL" dirty="0"/>
          </a:p>
          <a:p>
            <a:r>
              <a:rPr lang="pl-PL" b="1" dirty="0"/>
              <a:t>Rany </a:t>
            </a:r>
            <a:r>
              <a:rPr lang="pl-PL" dirty="0"/>
              <a:t>są to zniekształcenia tkanki okrywającej. Są wywoływane przez człowieka, zwierzęta (czynniki biotyczne) oraz przez wiatry, grady, mrozy (czynniki abiotyczne) i w dużej mierze ułatwiają zakażenie roślin. </a:t>
            </a:r>
          </a:p>
          <a:p>
            <a:r>
              <a:rPr lang="pl-PL" dirty="0" smtClean="0"/>
              <a:t> </a:t>
            </a:r>
            <a:r>
              <a:rPr lang="pl-PL" b="1" dirty="0"/>
              <a:t>Oznaki etiologiczne </a:t>
            </a:r>
            <a:r>
              <a:rPr lang="pl-PL" dirty="0"/>
              <a:t>pomagają w identyfikacji chorób. Są to różnego rodzaju skupiska </a:t>
            </a:r>
            <a:r>
              <a:rPr lang="pl-PL" dirty="0" err="1"/>
              <a:t>patogena</a:t>
            </a:r>
            <a:r>
              <a:rPr lang="pl-PL" dirty="0"/>
              <a:t> pojawiające się na roślinach lub jej częściach, np. roszenie i wycieki przy chorobach bakteryjnych, naloty grzybni (np. biały mączysty nalot mączniaka prawdziwego), skupiska zarodników czy owocniki przy chorobach pochodzenia grzybowego. </a:t>
            </a:r>
          </a:p>
          <a:p>
            <a:endParaRPr lang="pl-PL" dirty="0"/>
          </a:p>
        </p:txBody>
      </p:sp>
    </p:spTree>
    <p:extLst>
      <p:ext uri="{BB962C8B-B14F-4D97-AF65-F5344CB8AC3E}">
        <p14:creationId xmlns="" xmlns:p14="http://schemas.microsoft.com/office/powerpoint/2010/main" val="3964477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624417" y="404814"/>
            <a:ext cx="10972800" cy="1728787"/>
          </a:xfrm>
        </p:spPr>
        <p:txBody>
          <a:bodyPr/>
          <a:lstStyle/>
          <a:p>
            <a:pPr algn="ctr"/>
            <a:r>
              <a:rPr lang="pl-PL" sz="3600"/>
              <a:t>CHOROBY MOGĄ BYĆ WYWOŁANE PRZEZ:</a:t>
            </a:r>
            <a:r>
              <a:rPr lang="pl-PL"/>
              <a:t/>
            </a:r>
            <a:br>
              <a:rPr lang="pl-PL"/>
            </a:br>
            <a:endParaRPr lang="pl-PL"/>
          </a:p>
        </p:txBody>
      </p:sp>
      <p:sp>
        <p:nvSpPr>
          <p:cNvPr id="17411" name="Rectangle 3"/>
          <p:cNvSpPr>
            <a:spLocks noGrp="1" noRot="1" noChangeArrowheads="1"/>
          </p:cNvSpPr>
          <p:nvPr>
            <p:ph type="body" idx="1"/>
          </p:nvPr>
        </p:nvSpPr>
        <p:spPr>
          <a:xfrm>
            <a:off x="609600" y="1268414"/>
            <a:ext cx="10972800" cy="3455987"/>
          </a:xfrm>
        </p:spPr>
        <p:txBody>
          <a:bodyPr/>
          <a:lstStyle/>
          <a:p>
            <a:endParaRPr lang="pl-PL" dirty="0"/>
          </a:p>
          <a:p>
            <a:endParaRPr lang="pl-PL" dirty="0" smtClean="0"/>
          </a:p>
          <a:p>
            <a:endParaRPr lang="pl-PL" dirty="0"/>
          </a:p>
          <a:p>
            <a:r>
              <a:rPr lang="pl-PL" dirty="0"/>
              <a:t>CZYNNIKI INFEKCYJNE</a:t>
            </a:r>
          </a:p>
          <a:p>
            <a:r>
              <a:rPr lang="pl-PL" dirty="0"/>
              <a:t>CZYNNIKI NIEINFEKCYJNE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pl-PL" dirty="0"/>
              <a:t>CZYNNIKI INFEKCYJNE</a:t>
            </a:r>
          </a:p>
        </p:txBody>
      </p:sp>
      <p:sp>
        <p:nvSpPr>
          <p:cNvPr id="18435" name="Rectangle 3"/>
          <p:cNvSpPr>
            <a:spLocks noGrp="1" noRot="1" noChangeArrowheads="1"/>
          </p:cNvSpPr>
          <p:nvPr>
            <p:ph type="body" idx="1"/>
          </p:nvPr>
        </p:nvSpPr>
        <p:spPr>
          <a:xfrm>
            <a:off x="1117600" y="2265364"/>
            <a:ext cx="10676467" cy="3830637"/>
          </a:xfrm>
        </p:spPr>
        <p:txBody>
          <a:bodyPr/>
          <a:lstStyle/>
          <a:p>
            <a:endParaRPr lang="pl-PL" sz="3600" dirty="0" smtClean="0"/>
          </a:p>
          <a:p>
            <a:r>
              <a:rPr lang="pl-PL" sz="3600" dirty="0" smtClean="0"/>
              <a:t>Wirusy</a:t>
            </a:r>
          </a:p>
          <a:p>
            <a:r>
              <a:rPr lang="pl-PL" sz="3600" dirty="0" smtClean="0"/>
              <a:t>Bakterie</a:t>
            </a:r>
            <a:endParaRPr lang="pl-PL" sz="3600" dirty="0"/>
          </a:p>
          <a:p>
            <a:r>
              <a:rPr lang="pl-PL" sz="3600" dirty="0"/>
              <a:t>Grzyby</a:t>
            </a:r>
          </a:p>
          <a:p>
            <a:r>
              <a:rPr lang="pl-PL" sz="3600" dirty="0"/>
              <a:t>Pasożytnicze rośliny nasienne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Czynniki chorobotwórcze infekcyjne </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a:t>Choroby roślin są wywołane przez patogeny, czyli wszystkie organizmy żyjące na innych organizmach żywych i powodujące u nich procesy chorobowe. Patogeny porażają rośliny, przenikają do tkanek i żyją ich kosztem. Zaburzają przebieg procesów życiowych zachodzących w roślinach (oddychanie, fotosyntezę, pobieranie wody, transpirację). Do najczęściej spotykanych sprawców chorób roślin należą: </a:t>
            </a:r>
          </a:p>
          <a:p>
            <a:r>
              <a:rPr lang="pl-PL" dirty="0" smtClean="0"/>
              <a:t> </a:t>
            </a:r>
            <a:r>
              <a:rPr lang="pl-PL" b="1" dirty="0"/>
              <a:t>wirusy </a:t>
            </a:r>
          </a:p>
          <a:p>
            <a:r>
              <a:rPr lang="pl-PL" b="1" dirty="0" smtClean="0"/>
              <a:t> </a:t>
            </a:r>
            <a:r>
              <a:rPr lang="pl-PL" b="1" dirty="0"/>
              <a:t>bakterie </a:t>
            </a:r>
          </a:p>
          <a:p>
            <a:r>
              <a:rPr lang="pl-PL" b="1" dirty="0" smtClean="0"/>
              <a:t> </a:t>
            </a:r>
            <a:r>
              <a:rPr lang="pl-PL" b="1" dirty="0"/>
              <a:t>grzyby </a:t>
            </a:r>
          </a:p>
          <a:p>
            <a:r>
              <a:rPr lang="pl-PL" b="1" dirty="0" smtClean="0"/>
              <a:t> </a:t>
            </a:r>
            <a:r>
              <a:rPr lang="pl-PL" b="1" dirty="0"/>
              <a:t>pasożytnicze rośliny nasienne. </a:t>
            </a:r>
          </a:p>
          <a:p>
            <a:endParaRPr lang="pl-PL" dirty="0"/>
          </a:p>
          <a:p>
            <a:r>
              <a:rPr lang="pl-PL" dirty="0"/>
              <a:t>Wśród czynników patogenicznych największe znaczenie mają: </a:t>
            </a:r>
            <a:r>
              <a:rPr lang="pl-PL" b="1" dirty="0"/>
              <a:t>wirusy, bakterie i grzyby</a:t>
            </a:r>
            <a:r>
              <a:rPr lang="pl-PL" dirty="0"/>
              <a:t>. </a:t>
            </a:r>
          </a:p>
        </p:txBody>
      </p:sp>
    </p:spTree>
    <p:extLst>
      <p:ext uri="{BB962C8B-B14F-4D97-AF65-F5344CB8AC3E}">
        <p14:creationId xmlns="" xmlns:p14="http://schemas.microsoft.com/office/powerpoint/2010/main" val="748390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dirty="0"/>
              <a:t>Patogeny roślin są to przeważnie pasożyty, czyli organizmy, które żyją kosztem innego organizmu, nic mu w zamian nie dając. Wyróżnia się następujące grupy pasożytów roślin: </a:t>
            </a:r>
          </a:p>
        </p:txBody>
      </p:sp>
      <p:sp>
        <p:nvSpPr>
          <p:cNvPr id="3" name="Symbol zastępczy zawartości 2"/>
          <p:cNvSpPr>
            <a:spLocks noGrp="1"/>
          </p:cNvSpPr>
          <p:nvPr>
            <p:ph idx="1"/>
          </p:nvPr>
        </p:nvSpPr>
        <p:spPr/>
        <p:txBody>
          <a:bodyPr>
            <a:normAutofit fontScale="85000" lnSpcReduction="20000"/>
          </a:bodyPr>
          <a:lstStyle/>
          <a:p>
            <a:endParaRPr lang="pl-PL" dirty="0"/>
          </a:p>
          <a:p>
            <a:r>
              <a:rPr lang="pl-PL" dirty="0" smtClean="0"/>
              <a:t> </a:t>
            </a:r>
            <a:r>
              <a:rPr lang="pl-PL" b="1" dirty="0"/>
              <a:t>pasożyty obligatoryjne </a:t>
            </a:r>
            <a:r>
              <a:rPr lang="pl-PL" dirty="0"/>
              <a:t>(bezwzględne) - rozwijają się tylko na żywych organizmach, np. grzyby rdzawnikowe, mączniaki prawdziwe, grzyby powodujące kiłę kapusty czy raka ziemniaka, oraz wszystkie wirusy; wnikają do roślin przez nieuszkodzoną tkankę, a także naturalne otwory; </a:t>
            </a:r>
          </a:p>
          <a:p>
            <a:r>
              <a:rPr lang="pl-PL" dirty="0" smtClean="0"/>
              <a:t> </a:t>
            </a:r>
            <a:r>
              <a:rPr lang="pl-PL" b="1" dirty="0"/>
              <a:t>pasożyty fakultatywne </a:t>
            </a:r>
            <a:r>
              <a:rPr lang="pl-PL" dirty="0"/>
              <a:t>(okolicznościowe) - saprofity (organizmy cudzożywne rozwijające się na martwym podłożu), które tylko w sprzyjających warunkach są pasożytami i porażają rośliny uprawne; najczęściej ich objawami chorobotwórczymi przez nie wywołanymi są nekrozy; reprezentowane są głównie przez grzyby chorobotwórcze, np. grzyb powodujący szarą pleśń, zgorzel siewek; do infekcji dochodzi najczęściej przez różnego rodzaju skaleczenia (rany) roślin; </a:t>
            </a:r>
          </a:p>
          <a:p>
            <a:endParaRPr lang="pl-PL" dirty="0"/>
          </a:p>
        </p:txBody>
      </p:sp>
    </p:spTree>
    <p:extLst>
      <p:ext uri="{BB962C8B-B14F-4D97-AF65-F5344CB8AC3E}">
        <p14:creationId xmlns="" xmlns:p14="http://schemas.microsoft.com/office/powerpoint/2010/main" val="11760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a:p>
            <a:r>
              <a:rPr lang="pl-PL" b="1" dirty="0" smtClean="0"/>
              <a:t>saprofity </a:t>
            </a:r>
            <a:r>
              <a:rPr lang="pl-PL" b="1" dirty="0"/>
              <a:t>fakultatywne </a:t>
            </a:r>
            <a:r>
              <a:rPr lang="pl-PL" dirty="0"/>
              <a:t>(okolicznościowe) - patogeny, które tylko w pewnych określonych warunkach żyją w glebie lub na resztkach pożniwnych jako saprofity, np. grzyb powodujący parcha jabłoni; </a:t>
            </a:r>
          </a:p>
          <a:p>
            <a:r>
              <a:rPr lang="pl-PL" b="1" dirty="0" smtClean="0"/>
              <a:t>saprofity </a:t>
            </a:r>
            <a:r>
              <a:rPr lang="pl-PL" b="1" dirty="0"/>
              <a:t>obligatoryjne </a:t>
            </a:r>
            <a:r>
              <a:rPr lang="pl-PL" dirty="0"/>
              <a:t>(bezwzględne) - organizmy (grzyby i bakterie) odżywiające się wyłącznie martwą substancją organiczną i dlatego nie są patogenami roślin uprawnych. </a:t>
            </a:r>
          </a:p>
          <a:p>
            <a:endParaRPr lang="pl-PL" dirty="0"/>
          </a:p>
        </p:txBody>
      </p:sp>
    </p:spTree>
    <p:extLst>
      <p:ext uri="{BB962C8B-B14F-4D97-AF65-F5344CB8AC3E}">
        <p14:creationId xmlns="" xmlns:p14="http://schemas.microsoft.com/office/powerpoint/2010/main" val="222415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dirty="0"/>
              <a:t>Patogeny roślin uprawnych, pod względem rodzaju żywiciela, dzielimy na: </a:t>
            </a:r>
          </a:p>
          <a:p>
            <a:r>
              <a:rPr lang="pl-PL" dirty="0" smtClean="0"/>
              <a:t> </a:t>
            </a:r>
            <a:r>
              <a:rPr lang="pl-PL" dirty="0"/>
              <a:t>monofagiczne - porażające tylko jeden gatunek roślin, do których należą przeważnie pasożyty bezwzględne, np. rdze, mączniaki prawdziwe, parch jabłoni </a:t>
            </a:r>
          </a:p>
          <a:p>
            <a:r>
              <a:rPr lang="pl-PL" dirty="0" smtClean="0"/>
              <a:t>polifagiczne </a:t>
            </a:r>
            <a:r>
              <a:rPr lang="pl-PL" dirty="0"/>
              <a:t>- porażające kilka gatunków roślin; są to najczęściej pasożyty okolicznościowe, np. grzyby z rodzaju </a:t>
            </a:r>
            <a:r>
              <a:rPr lang="pl-PL" dirty="0" err="1"/>
              <a:t>Fusarium</a:t>
            </a:r>
            <a:r>
              <a:rPr lang="pl-PL" dirty="0"/>
              <a:t>, szara pleśń. </a:t>
            </a:r>
          </a:p>
        </p:txBody>
      </p:sp>
    </p:spTree>
    <p:extLst>
      <p:ext uri="{BB962C8B-B14F-4D97-AF65-F5344CB8AC3E}">
        <p14:creationId xmlns="" xmlns:p14="http://schemas.microsoft.com/office/powerpoint/2010/main" val="615803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
            </a:r>
            <a:br>
              <a:rPr lang="pl-PL" dirty="0"/>
            </a:br>
            <a:r>
              <a:rPr lang="pl-PL" b="1" dirty="0"/>
              <a:t>Wirusy </a:t>
            </a:r>
            <a:endParaRPr lang="pl-PL" dirty="0"/>
          </a:p>
        </p:txBody>
      </p:sp>
      <p:sp>
        <p:nvSpPr>
          <p:cNvPr id="3" name="Symbol zastępczy zawartości 2"/>
          <p:cNvSpPr>
            <a:spLocks noGrp="1"/>
          </p:cNvSpPr>
          <p:nvPr>
            <p:ph idx="1"/>
          </p:nvPr>
        </p:nvSpPr>
        <p:spPr/>
        <p:txBody>
          <a:bodyPr>
            <a:normAutofit fontScale="70000" lnSpcReduction="20000"/>
          </a:bodyPr>
          <a:lstStyle/>
          <a:p>
            <a:endParaRPr lang="pl-PL" dirty="0"/>
          </a:p>
          <a:p>
            <a:r>
              <a:rPr lang="pl-PL" dirty="0"/>
              <a:t>są to czynniki chorobotwórcze bardzo małej wielkości, bez własnej przemiany materii, które namnażają się jedynie w żywych komórkach. Wirusy mają różny kształt (nitkowate lub pałeczkowate) i wielkość (600 - 1000 </a:t>
            </a:r>
            <a:r>
              <a:rPr lang="pl-PL" dirty="0" err="1"/>
              <a:t>nm</a:t>
            </a:r>
            <a:r>
              <a:rPr lang="pl-PL" dirty="0"/>
              <a:t>), a zbudowane są z aminokwasów. Powodują choroby wirusowe, tzw. </a:t>
            </a:r>
            <a:r>
              <a:rPr lang="pl-PL" b="1" dirty="0"/>
              <a:t>wirozy</a:t>
            </a:r>
            <a:r>
              <a:rPr lang="pl-PL" dirty="0"/>
              <a:t>. W świecie roślin występują powszechnie, głównie na roślinach z rodziny psiankowatych (ziemniak, pomidor, tytoń), ale również na roślinach z rodziny komosowatych (burak cukrowy), motylkowatych (fasola, groch) czy </a:t>
            </a:r>
            <a:r>
              <a:rPr lang="pl-PL" dirty="0" err="1"/>
              <a:t>kapustowatych</a:t>
            </a:r>
            <a:r>
              <a:rPr lang="pl-PL" dirty="0"/>
              <a:t> (rzepak, rzepa). Szkodliwość ich jest bardzo </a:t>
            </a:r>
            <a:r>
              <a:rPr lang="pl-PL" dirty="0" smtClean="0"/>
              <a:t>duża, szczególnie </a:t>
            </a:r>
            <a:r>
              <a:rPr lang="pl-PL" dirty="0"/>
              <a:t>dla roślin rozmnażających się wegetatywnie, np. ziemniaka. U ziemniaka można obserwować również wirozy wtórne, które charakteryzują się ostrzejszym przebiegiem, a pojawiają się na roślinach wyrosłych z zakażonych (zawirusowanych) bulw. Dlatego bardzo ważne w zapobieganiu chorób powodowanych przez wirusy jest przestrzeganie wymiany materiału sadzeniakowego. </a:t>
            </a:r>
          </a:p>
          <a:p>
            <a:pPr marL="0" indent="0">
              <a:buNone/>
            </a:pPr>
            <a:r>
              <a:rPr lang="pl-PL" dirty="0" smtClean="0"/>
              <a:t> </a:t>
            </a:r>
            <a:endParaRPr lang="pl-PL" dirty="0"/>
          </a:p>
          <a:p>
            <a:endParaRPr lang="pl-PL" dirty="0"/>
          </a:p>
        </p:txBody>
      </p:sp>
    </p:spTree>
    <p:extLst>
      <p:ext uri="{BB962C8B-B14F-4D97-AF65-F5344CB8AC3E}">
        <p14:creationId xmlns="" xmlns:p14="http://schemas.microsoft.com/office/powerpoint/2010/main" val="3662062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
            </a:r>
            <a:br>
              <a:rPr lang="pl-PL" dirty="0"/>
            </a:br>
            <a:r>
              <a:rPr lang="pl-PL" sz="3100" dirty="0"/>
              <a:t>Do najgroźniejszych chorób pochodzenia wirusowego o dużym znaczeniu gospodarczym należą: </a:t>
            </a:r>
            <a:br>
              <a:rPr lang="pl-PL" sz="3100" dirty="0"/>
            </a:br>
            <a:endParaRPr lang="pl-PL" sz="3100" dirty="0"/>
          </a:p>
        </p:txBody>
      </p:sp>
      <p:sp>
        <p:nvSpPr>
          <p:cNvPr id="3" name="Symbol zastępczy zawartości 2"/>
          <p:cNvSpPr>
            <a:spLocks noGrp="1"/>
          </p:cNvSpPr>
          <p:nvPr>
            <p:ph idx="1"/>
          </p:nvPr>
        </p:nvSpPr>
        <p:spPr/>
        <p:txBody>
          <a:bodyPr>
            <a:normAutofit fontScale="70000" lnSpcReduction="20000"/>
          </a:bodyPr>
          <a:lstStyle/>
          <a:p>
            <a:endParaRPr lang="pl-PL" dirty="0"/>
          </a:p>
          <a:p>
            <a:r>
              <a:rPr lang="pl-PL" dirty="0" smtClean="0"/>
              <a:t>smugowatość </a:t>
            </a:r>
            <a:r>
              <a:rPr lang="pl-PL" dirty="0"/>
              <a:t>ziemniaka </a:t>
            </a:r>
          </a:p>
          <a:p>
            <a:r>
              <a:rPr lang="pl-PL" dirty="0" smtClean="0"/>
              <a:t>liściozwój </a:t>
            </a:r>
            <a:r>
              <a:rPr lang="pl-PL" dirty="0"/>
              <a:t>ziemniaka </a:t>
            </a:r>
          </a:p>
          <a:p>
            <a:r>
              <a:rPr lang="pl-PL" dirty="0" smtClean="0"/>
              <a:t>mozaika </a:t>
            </a:r>
            <a:r>
              <a:rPr lang="pl-PL" dirty="0"/>
              <a:t>kędzierzawa i łagodna ziemniaka </a:t>
            </a:r>
          </a:p>
          <a:p>
            <a:r>
              <a:rPr lang="pl-PL" dirty="0" smtClean="0"/>
              <a:t>żółtaczka </a:t>
            </a:r>
            <a:r>
              <a:rPr lang="pl-PL" dirty="0"/>
              <a:t>buraka </a:t>
            </a:r>
          </a:p>
          <a:p>
            <a:r>
              <a:rPr lang="pl-PL" dirty="0" smtClean="0"/>
              <a:t>mozaika </a:t>
            </a:r>
            <a:r>
              <a:rPr lang="pl-PL" dirty="0"/>
              <a:t>buraka </a:t>
            </a:r>
          </a:p>
          <a:p>
            <a:r>
              <a:rPr lang="pl-PL" dirty="0" smtClean="0"/>
              <a:t>kędzierzawka </a:t>
            </a:r>
            <a:r>
              <a:rPr lang="pl-PL" dirty="0" err="1"/>
              <a:t>płaszczyńcowa</a:t>
            </a:r>
            <a:r>
              <a:rPr lang="pl-PL" dirty="0"/>
              <a:t> buraka. </a:t>
            </a:r>
          </a:p>
          <a:p>
            <a:pPr marL="0" indent="0">
              <a:buNone/>
            </a:pPr>
            <a:r>
              <a:rPr lang="pl-PL" dirty="0"/>
              <a:t>Objawy chorób wirusowych występują przede wszystkim na liściach, a niekiedy na łodygach, kwiatach i owocach. Najczęściej polegają na zmianach w zabarwieniu roślin, rzadziej zaburzeniach wzrostu czy powodowaniu nekroz. </a:t>
            </a:r>
          </a:p>
        </p:txBody>
      </p:sp>
    </p:spTree>
    <p:extLst>
      <p:ext uri="{BB962C8B-B14F-4D97-AF65-F5344CB8AC3E}">
        <p14:creationId xmlns="" xmlns:p14="http://schemas.microsoft.com/office/powerpoint/2010/main" val="897284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Do podstawowych objawów chorób wirusowych należą: </a:t>
            </a:r>
          </a:p>
        </p:txBody>
      </p:sp>
      <p:sp>
        <p:nvSpPr>
          <p:cNvPr id="3" name="Symbol zastępczy zawartości 2"/>
          <p:cNvSpPr>
            <a:spLocks noGrp="1"/>
          </p:cNvSpPr>
          <p:nvPr>
            <p:ph idx="1"/>
          </p:nvPr>
        </p:nvSpPr>
        <p:spPr/>
        <p:txBody>
          <a:bodyPr>
            <a:normAutofit fontScale="92500" lnSpcReduction="20000"/>
          </a:bodyPr>
          <a:lstStyle/>
          <a:p>
            <a:endParaRPr lang="pl-PL" dirty="0"/>
          </a:p>
          <a:p>
            <a:r>
              <a:rPr lang="pl-PL" dirty="0" smtClean="0"/>
              <a:t> </a:t>
            </a:r>
            <a:r>
              <a:rPr lang="pl-PL" b="1" dirty="0"/>
              <a:t>mozaiki </a:t>
            </a:r>
            <a:r>
              <a:rPr lang="pl-PL" dirty="0"/>
              <a:t>- kiedy na liściach obserwujemy jasnozielone lub żółtawe plamy powstałe w wyniku zanikania chlorofilu (np. mozaika kędzierzawa ziemniaka, mozaika pomidora), ale również zaliczamy do nich rozjaśnienia czy </a:t>
            </a:r>
            <a:r>
              <a:rPr lang="pl-PL" dirty="0" err="1"/>
              <a:t>otaśmienia</a:t>
            </a:r>
            <a:r>
              <a:rPr lang="pl-PL" dirty="0"/>
              <a:t> nerwów i plamistości pierścieniowe; </a:t>
            </a:r>
          </a:p>
          <a:p>
            <a:r>
              <a:rPr lang="pl-PL" b="1" dirty="0" smtClean="0"/>
              <a:t> </a:t>
            </a:r>
            <a:r>
              <a:rPr lang="pl-PL" b="1" dirty="0"/>
              <a:t>zaburzenia we wzroście roślin </a:t>
            </a:r>
            <a:r>
              <a:rPr lang="pl-PL" dirty="0"/>
              <a:t>- kiedy obserwujemy zmiany w wyglądzie i pokroju roślin, np. </a:t>
            </a:r>
            <a:r>
              <a:rPr lang="pl-PL" b="1" dirty="0"/>
              <a:t>karłowatość, liściozwój, kędzierzawienie liści </a:t>
            </a:r>
            <a:r>
              <a:rPr lang="pl-PL" dirty="0"/>
              <a:t>czy nitkowatość; </a:t>
            </a:r>
          </a:p>
          <a:p>
            <a:r>
              <a:rPr lang="pl-PL" b="1" dirty="0" smtClean="0"/>
              <a:t>nekrozy</a:t>
            </a:r>
            <a:r>
              <a:rPr lang="pl-PL" dirty="0" smtClean="0"/>
              <a:t> </a:t>
            </a:r>
            <a:r>
              <a:rPr lang="pl-PL" dirty="0"/>
              <a:t>- bardzo powszechne, występują w postaci brunatnych plam czy smug na liściach, łodygach, np. smugowatość ziemniaka. </a:t>
            </a:r>
          </a:p>
          <a:p>
            <a:endParaRPr lang="pl-PL" dirty="0"/>
          </a:p>
        </p:txBody>
      </p:sp>
    </p:spTree>
    <p:extLst>
      <p:ext uri="{BB962C8B-B14F-4D97-AF65-F5344CB8AC3E}">
        <p14:creationId xmlns="" xmlns:p14="http://schemas.microsoft.com/office/powerpoint/2010/main" val="1765065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69701" y="679807"/>
            <a:ext cx="10515600" cy="4351338"/>
          </a:xfrm>
        </p:spPr>
        <p:txBody>
          <a:bodyPr>
            <a:normAutofit fontScale="70000" lnSpcReduction="20000"/>
          </a:bodyPr>
          <a:lstStyle/>
          <a:p>
            <a:endParaRPr lang="pl-PL" dirty="0"/>
          </a:p>
          <a:p>
            <a:r>
              <a:rPr lang="pl-PL" sz="3300" dirty="0"/>
              <a:t> Choroba jest procesem patologicznym przyczyniającym się do obniżenia ilości oraz jakości plonów roślin uprawnych oraz przechowywanych produktów spożywczych. Wielkość straconego plonu może wynosić nawet 12-14% w skali globalnej. Bardzo często w przypadku występowania chorób dochodzi do skażenia produktów roślinnych </a:t>
            </a:r>
            <a:r>
              <a:rPr lang="pl-PL" sz="3300" dirty="0" err="1"/>
              <a:t>mikotoksynami</a:t>
            </a:r>
            <a:r>
              <a:rPr lang="pl-PL" sz="3300" dirty="0"/>
              <a:t>, np. </a:t>
            </a:r>
            <a:r>
              <a:rPr lang="pl-PL" sz="3300" dirty="0" err="1"/>
              <a:t>trichotecenami</a:t>
            </a:r>
            <a:r>
              <a:rPr lang="pl-PL" sz="3300" dirty="0"/>
              <a:t>, </a:t>
            </a:r>
            <a:r>
              <a:rPr lang="pl-PL" sz="3300" dirty="0" err="1"/>
              <a:t>aflatoksynami</a:t>
            </a:r>
            <a:r>
              <a:rPr lang="pl-PL" sz="3300" dirty="0"/>
              <a:t> i </a:t>
            </a:r>
            <a:r>
              <a:rPr lang="pl-PL" sz="3300" dirty="0" err="1"/>
              <a:t>patuliną</a:t>
            </a:r>
            <a:r>
              <a:rPr lang="pl-PL" sz="3300" dirty="0"/>
              <a:t>. Są to substancje rakotwórcze, dlatego ich obecność w produktach spożywczych oraz paszy jest szkodliwa dla zdrowia ludzi i zwierząt. </a:t>
            </a:r>
          </a:p>
          <a:p>
            <a:r>
              <a:rPr lang="pl-PL" sz="3300" dirty="0"/>
              <a:t>Na przebieg chorób roślin w największym stopniu wpływają warunki pogodowe, głównie temperatura i wilgotność powietrza, ponieważ decydują o ich występowaniu i stopniu nasilenia. W warunkach współczesnego, intensywnego rolnictwa występowanie chorób wpływa na zwiększenie kosztów ochrony roślin. </a:t>
            </a:r>
          </a:p>
        </p:txBody>
      </p:sp>
    </p:spTree>
    <p:extLst>
      <p:ext uri="{BB962C8B-B14F-4D97-AF65-F5344CB8AC3E}">
        <p14:creationId xmlns="" xmlns:p14="http://schemas.microsoft.com/office/powerpoint/2010/main" val="3236164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Charakterystyka niektórych chorób pochodzenia wirusowego ziemniaka </a:t>
            </a:r>
          </a:p>
        </p:txBody>
      </p:sp>
      <p:sp>
        <p:nvSpPr>
          <p:cNvPr id="3" name="Symbol zastępczy zawartości 2"/>
          <p:cNvSpPr>
            <a:spLocks noGrp="1"/>
          </p:cNvSpPr>
          <p:nvPr>
            <p:ph idx="1"/>
          </p:nvPr>
        </p:nvSpPr>
        <p:spPr/>
        <p:txBody>
          <a:bodyPr/>
          <a:lstStyle/>
          <a:p>
            <a:r>
              <a:rPr lang="pl-PL" b="1" dirty="0"/>
              <a:t>Choroba </a:t>
            </a:r>
            <a:r>
              <a:rPr lang="pl-PL" dirty="0"/>
              <a:t>		</a:t>
            </a:r>
          </a:p>
          <a:p>
            <a:r>
              <a:rPr lang="pl-PL" dirty="0"/>
              <a:t>Smugowatość ziemniaka </a:t>
            </a:r>
            <a:endParaRPr lang="pl-PL" dirty="0" smtClean="0"/>
          </a:p>
          <a:p>
            <a:r>
              <a:rPr lang="pl-PL" b="1" dirty="0" smtClean="0"/>
              <a:t>Objawy chorobowe </a:t>
            </a:r>
            <a:r>
              <a:rPr lang="pl-PL" dirty="0"/>
              <a:t>	jasno i ciemnozielone nieregularne plamy na młodych liściach (mozaika), następnie brunatnienie nerwów starszych liści. Powierzchnia liści ulega pomarszczeniu, a brzegi zwijają się w dół. Obserwujemy stopniowe zamieranie liści na roślinach. 	</a:t>
            </a:r>
          </a:p>
          <a:p>
            <a:endParaRPr lang="pl-PL" dirty="0"/>
          </a:p>
        </p:txBody>
      </p:sp>
    </p:spTree>
    <p:extLst>
      <p:ext uri="{BB962C8B-B14F-4D97-AF65-F5344CB8AC3E}">
        <p14:creationId xmlns="" xmlns:p14="http://schemas.microsoft.com/office/powerpoint/2010/main" val="3945832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r>
              <a:rPr lang="pl-PL" b="1" dirty="0"/>
              <a:t>Liściozwój ziemniaka </a:t>
            </a:r>
            <a:endParaRPr lang="pl-PL" b="1" dirty="0" smtClean="0"/>
          </a:p>
          <a:p>
            <a:pPr marL="0" indent="0">
              <a:buNone/>
            </a:pPr>
            <a:r>
              <a:rPr lang="pl-PL" dirty="0" smtClean="0"/>
              <a:t>objawy </a:t>
            </a:r>
            <a:r>
              <a:rPr lang="pl-PL" dirty="0"/>
              <a:t>występują na liściach, które zwijają się wzdłuż nerwu głównego, są łamliwe i szeleszczą. U roślin wyrosłych z zakażonych bulw dolne liście zwijają się, a rośliny są skarłowaciałe i </a:t>
            </a:r>
            <a:r>
              <a:rPr lang="pl-PL" dirty="0" err="1"/>
              <a:t>chlorotyczne</a:t>
            </a:r>
            <a:r>
              <a:rPr lang="pl-PL" dirty="0"/>
              <a:t>. Obserwujemy drobnienie bulw, a plon spada ok. 20-90%. 	</a:t>
            </a:r>
          </a:p>
          <a:p>
            <a:r>
              <a:rPr lang="pl-PL" b="1" dirty="0" smtClean="0"/>
              <a:t>Mozaika kędzierzawa i łagodna ziemniaka </a:t>
            </a:r>
          </a:p>
          <a:p>
            <a:pPr marL="0" indent="0">
              <a:buNone/>
            </a:pPr>
            <a:r>
              <a:rPr lang="pl-PL" dirty="0" smtClean="0"/>
              <a:t>zmiany barwy, mozaika oraz deformacje liści (zwijanie się liści wzdłuż nerwu głównego). 	</a:t>
            </a:r>
          </a:p>
          <a:p>
            <a:endParaRPr lang="pl-PL" dirty="0"/>
          </a:p>
        </p:txBody>
      </p:sp>
    </p:spTree>
    <p:extLst>
      <p:ext uri="{BB962C8B-B14F-4D97-AF65-F5344CB8AC3E}">
        <p14:creationId xmlns="" xmlns:p14="http://schemas.microsoft.com/office/powerpoint/2010/main" val="1128267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20000"/>
          </a:bodyPr>
          <a:lstStyle/>
          <a:p>
            <a:pPr marL="914400" lvl="2" indent="0">
              <a:buNone/>
            </a:pPr>
            <a:endParaRPr lang="pl-PL" dirty="0"/>
          </a:p>
          <a:p>
            <a:r>
              <a:rPr lang="pl-PL" b="1" dirty="0"/>
              <a:t>Żółtaczka buraka 	</a:t>
            </a:r>
            <a:endParaRPr lang="pl-PL" b="1" dirty="0" smtClean="0"/>
          </a:p>
          <a:p>
            <a:pPr marL="0" indent="0">
              <a:buNone/>
            </a:pPr>
            <a:r>
              <a:rPr lang="pl-PL" dirty="0" smtClean="0"/>
              <a:t>rozjaśnienia </a:t>
            </a:r>
            <a:r>
              <a:rPr lang="pl-PL" dirty="0"/>
              <a:t>i żółknięcie nerwów młodych liści; chlorozy i żółknięcie starszych liści; brunatne plamy na </a:t>
            </a:r>
            <a:r>
              <a:rPr lang="pl-PL" dirty="0" err="1"/>
              <a:t>całkowice</a:t>
            </a:r>
            <a:r>
              <a:rPr lang="pl-PL" dirty="0"/>
              <a:t> żółtych liściach; obniżenie plonu o ok. 20-30%. 	</a:t>
            </a:r>
          </a:p>
          <a:p>
            <a:r>
              <a:rPr lang="pl-PL" b="1" dirty="0"/>
              <a:t>Mozaika buraka </a:t>
            </a:r>
            <a:r>
              <a:rPr lang="pl-PL" dirty="0"/>
              <a:t>	</a:t>
            </a:r>
            <a:endParaRPr lang="pl-PL" dirty="0" smtClean="0"/>
          </a:p>
          <a:p>
            <a:pPr marL="0" indent="0">
              <a:buNone/>
            </a:pPr>
            <a:r>
              <a:rPr lang="pl-PL" dirty="0" smtClean="0"/>
              <a:t>rozjaśnienia </a:t>
            </a:r>
            <a:r>
              <a:rPr lang="pl-PL" dirty="0"/>
              <a:t>nerwów na młodych liściach; mozaika (jasnozielone lub żółte plamy) na liściach, pofałdowanie brzegów liści. 	</a:t>
            </a:r>
          </a:p>
          <a:p>
            <a:r>
              <a:rPr lang="pl-PL" b="1" dirty="0"/>
              <a:t>Kędzierzawka </a:t>
            </a:r>
            <a:r>
              <a:rPr lang="pl-PL" b="1" dirty="0" err="1"/>
              <a:t>płaszczyńcowa</a:t>
            </a:r>
            <a:r>
              <a:rPr lang="pl-PL" b="1" dirty="0"/>
              <a:t> buraka </a:t>
            </a:r>
            <a:endParaRPr lang="pl-PL" b="1" dirty="0" smtClean="0"/>
          </a:p>
          <a:p>
            <a:pPr marL="0" indent="0">
              <a:buNone/>
            </a:pPr>
            <a:r>
              <a:rPr lang="pl-PL" dirty="0" smtClean="0"/>
              <a:t>rozjaśnienia nerwów na młodych liściach; kędzierzawienie liści 	</a:t>
            </a:r>
          </a:p>
          <a:p>
            <a:endParaRPr lang="pl-PL" dirty="0"/>
          </a:p>
        </p:txBody>
      </p:sp>
    </p:spTree>
    <p:extLst>
      <p:ext uri="{BB962C8B-B14F-4D97-AF65-F5344CB8AC3E}">
        <p14:creationId xmlns="" xmlns:p14="http://schemas.microsoft.com/office/powerpoint/2010/main" val="479172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Żółtaczka wirusowa - objawy</a:t>
            </a:r>
            <a:endParaRPr lang="pl-PL" dirty="0"/>
          </a:p>
        </p:txBody>
      </p:sp>
      <p:pic>
        <p:nvPicPr>
          <p:cNvPr id="6148" name="Picture 4"/>
          <p:cNvPicPr>
            <a:picLocks noGrp="1" noChangeAspect="1" noChangeArrowheads="1"/>
          </p:cNvPicPr>
          <p:nvPr>
            <p:ph idx="1"/>
          </p:nvPr>
        </p:nvPicPr>
        <p:blipFill>
          <a:blip r:embed="rId2"/>
          <a:srcRect/>
          <a:stretch>
            <a:fillRect/>
          </a:stretch>
        </p:blipFill>
        <p:spPr bwMode="auto">
          <a:xfrm>
            <a:off x="2923309" y="2685400"/>
            <a:ext cx="5263942" cy="3399200"/>
          </a:xfrm>
          <a:prstGeom prst="rect">
            <a:avLst/>
          </a:prstGeom>
          <a:noFill/>
          <a:ln w="9525">
            <a:noFill/>
            <a:miter lim="800000"/>
            <a:headEnd/>
            <a:tailEnd/>
          </a:ln>
          <a:effectLst/>
        </p:spPr>
      </p:pic>
    </p:spTree>
    <p:extLst>
      <p:ext uri="{BB962C8B-B14F-4D97-AF65-F5344CB8AC3E}">
        <p14:creationId xmlns="" xmlns:p14="http://schemas.microsoft.com/office/powerpoint/2010/main" val="1594495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0000" lnSpcReduction="20000"/>
          </a:bodyPr>
          <a:lstStyle/>
          <a:p>
            <a:pPr marL="0" indent="0">
              <a:buNone/>
            </a:pPr>
            <a:r>
              <a:rPr lang="pl-PL" dirty="0"/>
              <a:t>W okresie wegetacji roślin wirusy mogą rozprzestrzeniać się różnymi drogami, a do zakażenia (infekcji) roślin dochodzi jedynie w sposób bierny, najczęściej przez uszkodzenia mechaniczne lub przez wektory. </a:t>
            </a:r>
          </a:p>
          <a:p>
            <a:pPr marL="0" indent="0">
              <a:buNone/>
            </a:pPr>
            <a:r>
              <a:rPr lang="pl-PL" b="1" dirty="0"/>
              <a:t>Do najbardziej znanych sposobów przenoszenia się wirusów należą: </a:t>
            </a:r>
          </a:p>
          <a:p>
            <a:r>
              <a:rPr lang="pl-PL" dirty="0" smtClean="0"/>
              <a:t>mechaniczne</a:t>
            </a:r>
            <a:r>
              <a:rPr lang="pl-PL" dirty="0"/>
              <a:t>, z sokiem roślin - poprzez stykanie się roślin zdrowych i chorych, najczęściej w trakcie pielęgnacji łanów </a:t>
            </a:r>
          </a:p>
          <a:p>
            <a:r>
              <a:rPr lang="pl-PL" b="1" dirty="0" smtClean="0"/>
              <a:t>poprzez </a:t>
            </a:r>
            <a:r>
              <a:rPr lang="pl-PL" b="1" dirty="0"/>
              <a:t>narządy wegetatywne roślin - np. bulwy (ziemniak), kłącza, cebule </a:t>
            </a:r>
          </a:p>
          <a:p>
            <a:r>
              <a:rPr lang="pl-PL" dirty="0" smtClean="0"/>
              <a:t>przez </a:t>
            </a:r>
            <a:r>
              <a:rPr lang="pl-PL" dirty="0"/>
              <a:t>nasiona i pyłek (bardzo rzadko) </a:t>
            </a:r>
          </a:p>
          <a:p>
            <a:r>
              <a:rPr lang="pl-PL" b="1" dirty="0" smtClean="0"/>
              <a:t>przez </a:t>
            </a:r>
            <a:r>
              <a:rPr lang="pl-PL" b="1" dirty="0"/>
              <a:t>wektory (zwierzęta lub rośliny) - organizmy przenoszące patogeny z roślin chorych na zdrowe; jest to najpowszechniejszy sposób przenoszenia wirusów, najczęściej przez owady o aparacie gębowym kłująco-ssącym (mszyce), a także przez nicienie, roztocza i grzyby. </a:t>
            </a:r>
          </a:p>
          <a:p>
            <a:endParaRPr lang="pl-PL" dirty="0"/>
          </a:p>
        </p:txBody>
      </p:sp>
    </p:spTree>
    <p:extLst>
      <p:ext uri="{BB962C8B-B14F-4D97-AF65-F5344CB8AC3E}">
        <p14:creationId xmlns="" xmlns:p14="http://schemas.microsoft.com/office/powerpoint/2010/main" val="3020394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smtClean="0"/>
              <a:t>Zwalczanie chorób wirusowych polega na szeroko rozumianej profilaktyce (działania i metody prewencyjne), czyli np. niszczeniu źródeł infekcji, stosowaniu zdrowego materiału siewnego lub sadzeniakowego, zwalczaniu wektorów, za pomocą których przenoszone są wirusy, oraz hodowli odmian odpornych, np. ziemniaka czy grochu. Do metod ograniczania występowania wirusów należą: </a:t>
            </a:r>
            <a:br>
              <a:rPr lang="pl-PL" sz="2400" b="1" dirty="0" smtClean="0"/>
            </a:br>
            <a:endParaRPr lang="pl-PL" sz="2400" b="1" dirty="0"/>
          </a:p>
        </p:txBody>
      </p:sp>
      <p:sp>
        <p:nvSpPr>
          <p:cNvPr id="3" name="Symbol zastępczy zawartości 2"/>
          <p:cNvSpPr>
            <a:spLocks noGrp="1"/>
          </p:cNvSpPr>
          <p:nvPr>
            <p:ph idx="1"/>
          </p:nvPr>
        </p:nvSpPr>
        <p:spPr/>
        <p:txBody>
          <a:bodyPr>
            <a:normAutofit fontScale="70000" lnSpcReduction="20000"/>
          </a:bodyPr>
          <a:lstStyle/>
          <a:p>
            <a:pPr marL="0" indent="0">
              <a:buNone/>
            </a:pPr>
            <a:endParaRPr lang="pl-PL" dirty="0"/>
          </a:p>
          <a:p>
            <a:r>
              <a:rPr lang="pl-PL" dirty="0" smtClean="0"/>
              <a:t>niedopuszczenie </a:t>
            </a:r>
            <a:r>
              <a:rPr lang="pl-PL" dirty="0"/>
              <a:t>do występowania wirusa na danym terenie - głównie inspekcja (lustracja pól) i kwarantanna </a:t>
            </a:r>
          </a:p>
          <a:p>
            <a:r>
              <a:rPr lang="pl-PL" dirty="0" smtClean="0"/>
              <a:t>ochrona </a:t>
            </a:r>
            <a:r>
              <a:rPr lang="pl-PL" dirty="0"/>
              <a:t>przed infekcją poprzez uprawę odmian odpornych na wirusa i wektora czy wykorzystanie roślin transgenicznych </a:t>
            </a:r>
          </a:p>
          <a:p>
            <a:r>
              <a:rPr lang="pl-PL" dirty="0" smtClean="0"/>
              <a:t>eliminowanie </a:t>
            </a:r>
            <a:r>
              <a:rPr lang="pl-PL" dirty="0"/>
              <a:t>źródeł porażenia: niszczenie odpadów roślinnych, eliminowanie alternatywnych żywicieli, usuwanie chorych roślin </a:t>
            </a:r>
          </a:p>
          <a:p>
            <a:r>
              <a:rPr lang="pl-PL" dirty="0" smtClean="0"/>
              <a:t>unikanie </a:t>
            </a:r>
            <a:r>
              <a:rPr lang="pl-PL" dirty="0"/>
              <a:t>wirusa: odpowiedni termin siewu, gęstość siewu, izolacja przestrzenna </a:t>
            </a:r>
          </a:p>
          <a:p>
            <a:r>
              <a:rPr lang="pl-PL" dirty="0" smtClean="0"/>
              <a:t>ograniczenie </a:t>
            </a:r>
            <a:r>
              <a:rPr lang="pl-PL" dirty="0"/>
              <a:t>rozprzestrzeniania: eliminacje wektorów (insektycydy, folie </a:t>
            </a:r>
            <a:r>
              <a:rPr lang="pl-PL" dirty="0" err="1"/>
              <a:t>fotoselektywne</a:t>
            </a:r>
            <a:r>
              <a:rPr lang="pl-PL" dirty="0"/>
              <a:t>), ograniczenie upraw, eliminacja wirusów z roślin wieloletnich (termoterapia, chemioterapia, kultury tkankowe). </a:t>
            </a:r>
          </a:p>
          <a:p>
            <a:endParaRPr lang="pl-PL" dirty="0"/>
          </a:p>
        </p:txBody>
      </p:sp>
    </p:spTree>
    <p:extLst>
      <p:ext uri="{BB962C8B-B14F-4D97-AF65-F5344CB8AC3E}">
        <p14:creationId xmlns="" xmlns:p14="http://schemas.microsoft.com/office/powerpoint/2010/main" val="1575859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
            </a:r>
            <a:br>
              <a:rPr lang="pl-PL" dirty="0"/>
            </a:br>
            <a:r>
              <a:rPr lang="pl-PL" b="1" dirty="0"/>
              <a:t>Bakterie </a:t>
            </a:r>
            <a:r>
              <a:rPr lang="pl-PL" dirty="0"/>
              <a:t/>
            </a:r>
            <a:br>
              <a:rPr lang="pl-PL" dirty="0"/>
            </a:br>
            <a:endParaRPr lang="pl-PL" dirty="0"/>
          </a:p>
        </p:txBody>
      </p:sp>
      <p:sp>
        <p:nvSpPr>
          <p:cNvPr id="3" name="Symbol zastępczy zawartości 2"/>
          <p:cNvSpPr>
            <a:spLocks noGrp="1"/>
          </p:cNvSpPr>
          <p:nvPr>
            <p:ph idx="1"/>
          </p:nvPr>
        </p:nvSpPr>
        <p:spPr/>
        <p:txBody>
          <a:bodyPr>
            <a:normAutofit fontScale="47500" lnSpcReduction="20000"/>
          </a:bodyPr>
          <a:lstStyle/>
          <a:p>
            <a:endParaRPr lang="pl-PL" dirty="0"/>
          </a:p>
          <a:p>
            <a:pPr marL="0" indent="0">
              <a:buNone/>
            </a:pPr>
            <a:r>
              <a:rPr lang="pl-PL" dirty="0"/>
              <a:t>są to proste organizmy jednokomórkowe, które rozmnażają się bardzo szybko przez podziały komórek i powodują wiele groźnych chorób roślin. Choroby te nazywamy bakteriozami. Występują mniej licznie, ale szybko się rozprzestrzeniają i są trudniejsze do zdiagnozowania i zwalczania w porównaniu z chorobami pochodzenia grzybowego. </a:t>
            </a:r>
          </a:p>
          <a:p>
            <a:pPr marL="0" indent="0">
              <a:buNone/>
            </a:pPr>
            <a:r>
              <a:rPr lang="pl-PL" dirty="0"/>
              <a:t>Bakterie patogeniczne są to względne saprofity (okolicznościowe), a zalicza się do nich: </a:t>
            </a:r>
          </a:p>
          <a:p>
            <a:r>
              <a:rPr lang="pl-PL" dirty="0" smtClean="0"/>
              <a:t>mikoplazmy </a:t>
            </a:r>
            <a:r>
              <a:rPr lang="pl-PL" dirty="0"/>
              <a:t>tzw. (OMP) - organizmy </a:t>
            </a:r>
            <a:r>
              <a:rPr lang="pl-PL" dirty="0" err="1"/>
              <a:t>mikoplazmopodobne</a:t>
            </a:r>
            <a:r>
              <a:rPr lang="pl-PL" dirty="0"/>
              <a:t>, </a:t>
            </a:r>
          </a:p>
          <a:p>
            <a:r>
              <a:rPr lang="pl-PL" dirty="0" err="1" smtClean="0"/>
              <a:t>spiroplazmy</a:t>
            </a:r>
            <a:r>
              <a:rPr lang="pl-PL" dirty="0"/>
              <a:t>, </a:t>
            </a:r>
          </a:p>
          <a:p>
            <a:r>
              <a:rPr lang="pl-PL" dirty="0" smtClean="0"/>
              <a:t>riketsje</a:t>
            </a:r>
            <a:r>
              <a:rPr lang="pl-PL" dirty="0"/>
              <a:t>, </a:t>
            </a:r>
          </a:p>
          <a:p>
            <a:r>
              <a:rPr lang="pl-PL" dirty="0" smtClean="0"/>
              <a:t>bakterie </a:t>
            </a:r>
            <a:r>
              <a:rPr lang="pl-PL" dirty="0"/>
              <a:t>właściwe, </a:t>
            </a:r>
          </a:p>
          <a:p>
            <a:r>
              <a:rPr lang="pl-PL" dirty="0" smtClean="0"/>
              <a:t>promieniowce. </a:t>
            </a:r>
          </a:p>
          <a:p>
            <a:endParaRPr lang="pl-PL" dirty="0" smtClean="0"/>
          </a:p>
          <a:p>
            <a:r>
              <a:rPr lang="pl-PL" dirty="0" smtClean="0"/>
              <a:t>Wśród </a:t>
            </a:r>
            <a:r>
              <a:rPr lang="pl-PL" dirty="0"/>
              <a:t>patogenów roślin największe znaczenie mają bakterie właściwe. Przeżywają one w materiale </a:t>
            </a:r>
            <a:r>
              <a:rPr lang="pl-PL" dirty="0" err="1"/>
              <a:t>rozmnożeniowym</a:t>
            </a:r>
            <a:r>
              <a:rPr lang="pl-PL" dirty="0"/>
              <a:t> (nasiona, bulwy) lub w glebie, w resztkach roślinnych, w owadach oraz w żywych roślinach, stanowiąc pierwotne źródło infekcji. Do tkanek roślin wnikają jedynie przez naturalne otwory lub zranienia. </a:t>
            </a:r>
          </a:p>
          <a:p>
            <a:endParaRPr lang="pl-PL" dirty="0"/>
          </a:p>
        </p:txBody>
      </p:sp>
    </p:spTree>
    <p:extLst>
      <p:ext uri="{BB962C8B-B14F-4D97-AF65-F5344CB8AC3E}">
        <p14:creationId xmlns="" xmlns:p14="http://schemas.microsoft.com/office/powerpoint/2010/main" val="269065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Bakterie wywołują różnorodne objawy chorobowe właściwe oraz oznaki etiologiczne (gęste wycieki), a najczęściej są to: </a:t>
            </a:r>
          </a:p>
        </p:txBody>
      </p:sp>
      <p:sp>
        <p:nvSpPr>
          <p:cNvPr id="3" name="Symbol zastępczy zawartości 2"/>
          <p:cNvSpPr>
            <a:spLocks noGrp="1"/>
          </p:cNvSpPr>
          <p:nvPr>
            <p:ph idx="1"/>
          </p:nvPr>
        </p:nvSpPr>
        <p:spPr/>
        <p:txBody>
          <a:bodyPr>
            <a:normAutofit fontScale="77500" lnSpcReduction="20000"/>
          </a:bodyPr>
          <a:lstStyle/>
          <a:p>
            <a:endParaRPr lang="pl-PL" dirty="0"/>
          </a:p>
          <a:p>
            <a:r>
              <a:rPr lang="pl-PL" dirty="0" smtClean="0"/>
              <a:t>więdnięcia </a:t>
            </a:r>
            <a:r>
              <a:rPr lang="pl-PL" dirty="0"/>
              <a:t>roślin - bakterie rozwijające się w naczyniach powodują zaburzenia w transporcie wody; </a:t>
            </a:r>
          </a:p>
          <a:p>
            <a:r>
              <a:rPr lang="pl-PL" dirty="0" err="1" smtClean="0"/>
              <a:t>narośla</a:t>
            </a:r>
            <a:r>
              <a:rPr lang="pl-PL" dirty="0" smtClean="0"/>
              <a:t> </a:t>
            </a:r>
            <a:r>
              <a:rPr lang="pl-PL" dirty="0"/>
              <a:t>- guzy, które powstają na korzeniach czy pniach drzew wskutek podziału komórek; </a:t>
            </a:r>
          </a:p>
          <a:p>
            <a:r>
              <a:rPr lang="pl-PL" dirty="0" smtClean="0"/>
              <a:t>zgnilizny </a:t>
            </a:r>
            <a:r>
              <a:rPr lang="pl-PL" dirty="0"/>
              <a:t>- będące wynikiem rozpadu tkanki miękiszowej porażonych roślin, najczęściej widoczne są na porażonych bulwach, korzeniach i cebulach, a także na grubych liściach i łodygach; </a:t>
            </a:r>
          </a:p>
          <a:p>
            <a:r>
              <a:rPr lang="pl-PL" dirty="0" smtClean="0"/>
              <a:t>plamistości </a:t>
            </a:r>
            <a:r>
              <a:rPr lang="pl-PL" dirty="0"/>
              <a:t>- pojawiają się głównie na liściach, np. plamistość liści ogórka; </a:t>
            </a:r>
          </a:p>
          <a:p>
            <a:r>
              <a:rPr lang="pl-PL" dirty="0" smtClean="0"/>
              <a:t>zgorzele </a:t>
            </a:r>
            <a:r>
              <a:rPr lang="pl-PL" dirty="0"/>
              <a:t>- zamieranie zainfekowanych części roślin, są to jedne z najgroźniejszych objawów bakterioz. </a:t>
            </a:r>
          </a:p>
          <a:p>
            <a:pPr marL="0" indent="0">
              <a:buNone/>
            </a:pPr>
            <a:r>
              <a:rPr lang="pl-PL" dirty="0"/>
              <a:t>Bakterie najczęściej są przyczynami więdnięcia i gnicia świeżych owoców i warzyw po zbiorach. </a:t>
            </a:r>
          </a:p>
        </p:txBody>
      </p:sp>
    </p:spTree>
    <p:extLst>
      <p:ext uri="{BB962C8B-B14F-4D97-AF65-F5344CB8AC3E}">
        <p14:creationId xmlns="" xmlns:p14="http://schemas.microsoft.com/office/powerpoint/2010/main" val="3373275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Charakterystyka niektórych chorób roślin pochodzenia bakteryjnego </a:t>
            </a:r>
          </a:p>
        </p:txBody>
      </p:sp>
      <p:sp>
        <p:nvSpPr>
          <p:cNvPr id="3" name="Symbol zastępczy zawartości 2"/>
          <p:cNvSpPr>
            <a:spLocks noGrp="1"/>
          </p:cNvSpPr>
          <p:nvPr>
            <p:ph idx="1"/>
          </p:nvPr>
        </p:nvSpPr>
        <p:spPr/>
        <p:txBody>
          <a:bodyPr>
            <a:normAutofit fontScale="92500" lnSpcReduction="20000"/>
          </a:bodyPr>
          <a:lstStyle/>
          <a:p>
            <a:pPr marL="0" indent="0">
              <a:buNone/>
            </a:pPr>
            <a:r>
              <a:rPr lang="pl-PL" b="1" dirty="0"/>
              <a:t>Choroba </a:t>
            </a:r>
            <a:r>
              <a:rPr lang="pl-PL" dirty="0"/>
              <a:t>		</a:t>
            </a:r>
          </a:p>
          <a:p>
            <a:r>
              <a:rPr lang="pl-PL" dirty="0"/>
              <a:t>Czarna nóżka i mokra zgnilizna bulw ziemniaka </a:t>
            </a:r>
            <a:endParaRPr lang="pl-PL" dirty="0" smtClean="0"/>
          </a:p>
          <a:p>
            <a:pPr marL="0" indent="0">
              <a:buNone/>
            </a:pPr>
            <a:r>
              <a:rPr lang="pl-PL" b="1" dirty="0" smtClean="0"/>
              <a:t>Objawy chorobowe </a:t>
            </a:r>
            <a:r>
              <a:rPr lang="pl-PL" dirty="0"/>
              <a:t>	żółknięcie liści na młodych i starych pędach roślin; liście zwijają się i więdną, a pędy podziemne czernieją i gniją; chore łodygi urywają się przy wyjmowaniu z ziemi, a na ich powierzchni pojawia się śluz; mokra zgnilizna najczęściej występuje w czasie przechowywania i obejmuje całe bulwy lub ich części 	</a:t>
            </a:r>
          </a:p>
          <a:p>
            <a:r>
              <a:rPr lang="pl-PL" dirty="0"/>
              <a:t>Bakterioza pierścieniowa </a:t>
            </a:r>
            <a:r>
              <a:rPr lang="pl-PL" dirty="0" smtClean="0"/>
              <a:t>ziemniaka </a:t>
            </a:r>
          </a:p>
          <a:p>
            <a:pPr marL="0" indent="0">
              <a:buNone/>
            </a:pPr>
            <a:r>
              <a:rPr lang="pl-PL" dirty="0" smtClean="0"/>
              <a:t>latem </a:t>
            </a:r>
            <a:r>
              <a:rPr lang="pl-PL" dirty="0"/>
              <a:t>tkanka między nerwami żółknie, a następnie więdnie; na przekroju bulwy widać żółtawe zabarwienie pierścieni naczyniowych, z których wycieka śluz 	</a:t>
            </a:r>
          </a:p>
          <a:p>
            <a:endParaRPr lang="pl-PL" dirty="0"/>
          </a:p>
        </p:txBody>
      </p:sp>
    </p:spTree>
    <p:extLst>
      <p:ext uri="{BB962C8B-B14F-4D97-AF65-F5344CB8AC3E}">
        <p14:creationId xmlns="" xmlns:p14="http://schemas.microsoft.com/office/powerpoint/2010/main" val="68324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800" b="1" dirty="0" smtClean="0"/>
              <a:t>Choroby bakteryjne rozprzestrzeniają się na wiele różnych sposobów: </a:t>
            </a:r>
            <a:br>
              <a:rPr lang="pl-PL" sz="2800" b="1" dirty="0" smtClean="0"/>
            </a:br>
            <a:endParaRPr lang="pl-PL" sz="2800" b="1" dirty="0"/>
          </a:p>
        </p:txBody>
      </p:sp>
      <p:sp>
        <p:nvSpPr>
          <p:cNvPr id="3" name="Symbol zastępczy zawartości 2"/>
          <p:cNvSpPr>
            <a:spLocks noGrp="1"/>
          </p:cNvSpPr>
          <p:nvPr>
            <p:ph idx="1"/>
          </p:nvPr>
        </p:nvSpPr>
        <p:spPr/>
        <p:txBody>
          <a:bodyPr>
            <a:normAutofit fontScale="92500" lnSpcReduction="10000"/>
          </a:bodyPr>
          <a:lstStyle/>
          <a:p>
            <a:pPr marL="0" indent="0">
              <a:buNone/>
            </a:pPr>
            <a:endParaRPr lang="pl-PL" dirty="0" smtClean="0"/>
          </a:p>
          <a:p>
            <a:r>
              <a:rPr lang="pl-PL" dirty="0" smtClean="0"/>
              <a:t>z nasionami - np. bakterioza obwódkowa fasoli, kanciasta plamistość ogórka </a:t>
            </a:r>
          </a:p>
          <a:p>
            <a:r>
              <a:rPr lang="pl-PL" dirty="0" smtClean="0"/>
              <a:t>z prądami powietrza - np. zaraza ogniowa </a:t>
            </a:r>
          </a:p>
          <a:p>
            <a:r>
              <a:rPr lang="pl-PL" dirty="0" smtClean="0"/>
              <a:t>z wodą - np. rosa, krople deszczu </a:t>
            </a:r>
          </a:p>
          <a:p>
            <a:r>
              <a:rPr lang="pl-PL" dirty="0" smtClean="0"/>
              <a:t>przez zwierzęta - głównie owady, ale również ptaki, które przenoszą bakterię wywołującą zarazę ogniową </a:t>
            </a:r>
          </a:p>
          <a:p>
            <a:r>
              <a:rPr lang="pl-PL" dirty="0" smtClean="0"/>
              <a:t>przez człowieka - np. w trakcie wykonywania zabiegów pielęgnacyjnych przy nieprzestrzeganiu higieny sprzętu rolniczego. </a:t>
            </a:r>
          </a:p>
          <a:p>
            <a:endParaRPr lang="pl-PL" dirty="0" smtClean="0"/>
          </a:p>
          <a:p>
            <a:endParaRPr lang="pl-PL" dirty="0"/>
          </a:p>
        </p:txBody>
      </p:sp>
    </p:spTree>
    <p:extLst>
      <p:ext uri="{BB962C8B-B14F-4D97-AF65-F5344CB8AC3E}">
        <p14:creationId xmlns="" xmlns:p14="http://schemas.microsoft.com/office/powerpoint/2010/main" val="228675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200" dirty="0" smtClean="0"/>
              <a:t>Choroby roślin są wywołane przez czynniki zewnętrzne nazywane czynnikami chorobotwórczymi, które dzieli się na: </a:t>
            </a:r>
            <a:endParaRPr lang="pl-PL" sz="3200" dirty="0"/>
          </a:p>
        </p:txBody>
      </p:sp>
      <p:sp>
        <p:nvSpPr>
          <p:cNvPr id="3" name="Symbol zastępczy zawartości 2"/>
          <p:cNvSpPr>
            <a:spLocks noGrp="1"/>
          </p:cNvSpPr>
          <p:nvPr>
            <p:ph idx="1"/>
          </p:nvPr>
        </p:nvSpPr>
        <p:spPr/>
        <p:txBody>
          <a:bodyPr/>
          <a:lstStyle/>
          <a:p>
            <a:endParaRPr lang="pl-PL" dirty="0"/>
          </a:p>
          <a:p>
            <a:r>
              <a:rPr lang="pl-PL" dirty="0" smtClean="0"/>
              <a:t> </a:t>
            </a:r>
            <a:r>
              <a:rPr lang="pl-PL" b="1" dirty="0"/>
              <a:t>nieorganiczne</a:t>
            </a:r>
            <a:r>
              <a:rPr lang="pl-PL" dirty="0"/>
              <a:t> (abiotyczne, fizjologiczne, </a:t>
            </a:r>
            <a:r>
              <a:rPr lang="pl-PL" dirty="0" err="1"/>
              <a:t>niepasożytnicze</a:t>
            </a:r>
            <a:r>
              <a:rPr lang="pl-PL" dirty="0"/>
              <a:t>), do których należą nieożywione elementy środowiska wywołujące choroby nieinfekcyjne; </a:t>
            </a:r>
          </a:p>
          <a:p>
            <a:r>
              <a:rPr lang="pl-PL" b="1" dirty="0" smtClean="0"/>
              <a:t>organiczne </a:t>
            </a:r>
            <a:r>
              <a:rPr lang="pl-PL" dirty="0"/>
              <a:t>(biotyczne, pasożytnicze), do których należą żywe organizmy wywołujące choroby infekcyjne. </a:t>
            </a:r>
          </a:p>
          <a:p>
            <a:endParaRPr lang="pl-PL" dirty="0"/>
          </a:p>
        </p:txBody>
      </p:sp>
    </p:spTree>
    <p:extLst>
      <p:ext uri="{BB962C8B-B14F-4D97-AF65-F5344CB8AC3E}">
        <p14:creationId xmlns="" xmlns:p14="http://schemas.microsoft.com/office/powerpoint/2010/main" val="850497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t>W ochronie roślin przed chorobami bakteryjnymi podstawą ich ograniczania jest prewencja. Zabiegi profilaktyczne polegają przede wszystkim na: niszczeniu źródeł infekcji, zapobieganiu rozprzestrzeniania się bakterii, wykorzystaniu zdrowego materiału </a:t>
            </a:r>
            <a:r>
              <a:rPr lang="pl-PL" dirty="0" err="1"/>
              <a:t>rozmnożeniowego</a:t>
            </a:r>
            <a:r>
              <a:rPr lang="pl-PL" dirty="0"/>
              <a:t> i w miarę możliwości odmian odpornych. Ważne jest również zachowanie odpowiednich warunków higieny w czasie pielęgnacji roślin. </a:t>
            </a:r>
          </a:p>
        </p:txBody>
      </p:sp>
    </p:spTree>
    <p:extLst>
      <p:ext uri="{BB962C8B-B14F-4D97-AF65-F5344CB8AC3E}">
        <p14:creationId xmlns="" xmlns:p14="http://schemas.microsoft.com/office/powerpoint/2010/main" val="388223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
            </a:r>
            <a:br>
              <a:rPr lang="pl-PL" dirty="0"/>
            </a:br>
            <a:r>
              <a:rPr lang="pl-PL" b="1" dirty="0"/>
              <a:t>Grzyby </a:t>
            </a:r>
            <a:r>
              <a:rPr lang="pl-PL" dirty="0"/>
              <a:t/>
            </a:r>
            <a:br>
              <a:rPr lang="pl-PL" dirty="0"/>
            </a:br>
            <a:endParaRPr lang="pl-PL" dirty="0"/>
          </a:p>
        </p:txBody>
      </p:sp>
      <p:sp>
        <p:nvSpPr>
          <p:cNvPr id="3" name="Symbol zastępczy zawartości 2"/>
          <p:cNvSpPr>
            <a:spLocks noGrp="1"/>
          </p:cNvSpPr>
          <p:nvPr>
            <p:ph idx="1"/>
          </p:nvPr>
        </p:nvSpPr>
        <p:spPr/>
        <p:txBody>
          <a:bodyPr>
            <a:normAutofit fontScale="92500" lnSpcReduction="10000"/>
          </a:bodyPr>
          <a:lstStyle/>
          <a:p>
            <a:endParaRPr lang="pl-PL" dirty="0"/>
          </a:p>
          <a:p>
            <a:r>
              <a:rPr lang="pl-PL" dirty="0"/>
              <a:t>mają wśród patogenów roślin największe znaczenie gospodarcze. Są to organizmy cudzożywne, nie zawierające chlorofilu, które mogą rozwijać się zarówno na żywych roślinach, jak i na martwych częściach roślin. Są więc pasożytami lub saprofitami. Mogą również żyć w symbiozie z innymi organizmami (mikoryza) i wtedy należą do organizmów pożytecznych. </a:t>
            </a:r>
          </a:p>
          <a:p>
            <a:r>
              <a:rPr lang="pl-PL" dirty="0"/>
              <a:t>Grzyby występują powszechnie i powodują ok. 80 tysięcy chorób tzw. </a:t>
            </a:r>
            <a:r>
              <a:rPr lang="pl-PL" b="1" dirty="0"/>
              <a:t>mikoz</a:t>
            </a:r>
            <a:r>
              <a:rPr lang="pl-PL" dirty="0"/>
              <a:t>, co stanowi ok. 85% wszystkich chorób zakaźnych. Porażają wszystkie części roślin, zarówno nadziemne, jak i podziemne. </a:t>
            </a:r>
          </a:p>
        </p:txBody>
      </p:sp>
    </p:spTree>
    <p:extLst>
      <p:ext uri="{BB962C8B-B14F-4D97-AF65-F5344CB8AC3E}">
        <p14:creationId xmlns="" xmlns:p14="http://schemas.microsoft.com/office/powerpoint/2010/main" val="1275526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r>
              <a:rPr lang="pl-PL" dirty="0"/>
              <a:t>Ich szkodliwość polega również na pogarszaniu jakości uzyskiwanych produktów roślinnych, ponieważ w trakcie rozkładu tkanek żywiciela produkują toksyny (</a:t>
            </a:r>
            <a:r>
              <a:rPr lang="pl-PL" dirty="0" err="1"/>
              <a:t>mikotoksyny</a:t>
            </a:r>
            <a:r>
              <a:rPr lang="pl-PL" dirty="0"/>
              <a:t>), które bardzo często mają właściwości chorobotwórcze dla organizmów stałocieplnych (ssaków), np. są rakotwórcze. </a:t>
            </a:r>
            <a:r>
              <a:rPr lang="pl-PL" dirty="0" err="1"/>
              <a:t>Mikotoksyny</a:t>
            </a:r>
            <a:r>
              <a:rPr lang="pl-PL" dirty="0"/>
              <a:t> mogą być produkowane przez grzyby patogeniczne, porażające rośliny, oraz saprofityczne, występujące na produktach roślinnych i zwierzęcych. Znaleźć je można w tkankach porażonych roślin, w resztkach pożniwnych, w glebie, w produktach roślinnych (ziarno zbóż i przetwory zbożowe) oraz produktach pochodzenia zwierzęcego. Do najbardziej znanych </a:t>
            </a:r>
            <a:r>
              <a:rPr lang="pl-PL" dirty="0" err="1"/>
              <a:t>mikotoksyn</a:t>
            </a:r>
            <a:r>
              <a:rPr lang="pl-PL" dirty="0"/>
              <a:t> należą: </a:t>
            </a:r>
            <a:r>
              <a:rPr lang="pl-PL" dirty="0" err="1"/>
              <a:t>aflatoksyny</a:t>
            </a:r>
            <a:r>
              <a:rPr lang="pl-PL" dirty="0"/>
              <a:t> produkowane przez grzyby z rodzaju </a:t>
            </a:r>
            <a:r>
              <a:rPr lang="pl-PL" i="1" dirty="0"/>
              <a:t>Aspergillus</a:t>
            </a:r>
            <a:r>
              <a:rPr lang="pl-PL" dirty="0"/>
              <a:t>, </a:t>
            </a:r>
            <a:r>
              <a:rPr lang="pl-PL" dirty="0" err="1"/>
              <a:t>patulina</a:t>
            </a:r>
            <a:r>
              <a:rPr lang="pl-PL" dirty="0"/>
              <a:t>, wytwarzana przez grzyby z rodzaju </a:t>
            </a:r>
            <a:r>
              <a:rPr lang="pl-PL" i="1" dirty="0" err="1"/>
              <a:t>Pénicillium</a:t>
            </a:r>
            <a:r>
              <a:rPr lang="pl-PL" dirty="0"/>
              <a:t>, oraz </a:t>
            </a:r>
            <a:r>
              <a:rPr lang="pl-PL" dirty="0" err="1"/>
              <a:t>trichoteceny</a:t>
            </a:r>
            <a:r>
              <a:rPr lang="pl-PL" dirty="0"/>
              <a:t> wytwarzane przez grzyby z rodzaju </a:t>
            </a:r>
            <a:r>
              <a:rPr lang="pl-PL" i="1" dirty="0" err="1"/>
              <a:t>Fusarium</a:t>
            </a:r>
            <a:r>
              <a:rPr lang="pl-PL" dirty="0"/>
              <a:t>. </a:t>
            </a:r>
          </a:p>
        </p:txBody>
      </p:sp>
    </p:spTree>
    <p:extLst>
      <p:ext uri="{BB962C8B-B14F-4D97-AF65-F5344CB8AC3E}">
        <p14:creationId xmlns="" xmlns:p14="http://schemas.microsoft.com/office/powerpoint/2010/main" val="222686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10000"/>
          </a:bodyPr>
          <a:lstStyle/>
          <a:p>
            <a:r>
              <a:rPr lang="pl-PL" dirty="0"/>
              <a:t>Organizm grzyba stanowi wegetatywna grzybnia, za pomocą której pobierane są substancje pokarmowe (węglowodany) z żywych roślin. Z grzybni, w wyniku rozmnażania bezpłciowego, powstają zarodniki (np. oidia, zarodniki konidialne). </a:t>
            </a:r>
          </a:p>
          <a:p>
            <a:r>
              <a:rPr lang="pl-PL" dirty="0"/>
              <a:t>Rozmnażanie wegetatywne przebiega również poprzez fragmentację strzępek grzybni czy pączkowanie. Grzyby mogą również rozmnażać się generatywnie, co ma miejsce prze-ważnie pod koniec okresu wegetacji. Powstają wtedy formy </a:t>
            </a:r>
            <a:r>
              <a:rPr lang="pl-PL" dirty="0" err="1"/>
              <a:t>przetrwal</a:t>
            </a:r>
            <a:r>
              <a:rPr lang="pl-PL" dirty="0"/>
              <a:t>- </a:t>
            </a:r>
            <a:r>
              <a:rPr lang="pl-PL" dirty="0" err="1"/>
              <a:t>nikowe</a:t>
            </a:r>
            <a:r>
              <a:rPr lang="pl-PL" dirty="0"/>
              <a:t>, takie jak: </a:t>
            </a:r>
            <a:r>
              <a:rPr lang="pl-PL" dirty="0" err="1"/>
              <a:t>sklerocja</a:t>
            </a:r>
            <a:r>
              <a:rPr lang="pl-PL" dirty="0"/>
              <a:t>, </a:t>
            </a:r>
            <a:r>
              <a:rPr lang="pl-PL" dirty="0" err="1"/>
              <a:t>piknidia</a:t>
            </a:r>
            <a:r>
              <a:rPr lang="pl-PL" dirty="0"/>
              <a:t> i </a:t>
            </a:r>
            <a:r>
              <a:rPr lang="pl-PL" dirty="0" err="1"/>
              <a:t>kleistotecja</a:t>
            </a:r>
            <a:r>
              <a:rPr lang="pl-PL" dirty="0"/>
              <a:t>. Natomiast w ciągu okresu wegetacji grzyby wielokrotnie wytwarzają zarodniki i przechodzą kolejne stadia rozwojowe niekiedy na więcej niż jednej roślinie, np. rdze na zbożu i berberysie. Rozmnażanie wegetatywne pozwala na szybki wzrost grzyba i rozwój choroby. </a:t>
            </a:r>
          </a:p>
        </p:txBody>
      </p:sp>
    </p:spTree>
    <p:extLst>
      <p:ext uri="{BB962C8B-B14F-4D97-AF65-F5344CB8AC3E}">
        <p14:creationId xmlns="" xmlns:p14="http://schemas.microsoft.com/office/powerpoint/2010/main" val="4056850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a:t>Występowanie i pojawianie się chorób grzybowych zależy od przebiegu warunków pogodowych. Wyższa temperatura powietrza (20-30°C) oraz znaczna wilgotność przyczyniają się do rozwoju mączniaków prawdziwych. Natomiast niższe temperatury i duża wilgotność powodują występowanie zarazy ziemniaczanej lub mączniaka rzekomego. </a:t>
            </a:r>
          </a:p>
        </p:txBody>
      </p:sp>
    </p:spTree>
    <p:extLst>
      <p:ext uri="{BB962C8B-B14F-4D97-AF65-F5344CB8AC3E}">
        <p14:creationId xmlns="" xmlns:p14="http://schemas.microsoft.com/office/powerpoint/2010/main" val="138268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55000" lnSpcReduction="20000"/>
          </a:bodyPr>
          <a:lstStyle/>
          <a:p>
            <a:r>
              <a:rPr lang="pl-PL" dirty="0"/>
              <a:t>Grzyby obejmują liczne gromady, z których dwie wywołują mikozy: </a:t>
            </a:r>
            <a:r>
              <a:rPr lang="pl-PL" dirty="0" err="1"/>
              <a:t>śluzorośla</a:t>
            </a:r>
            <a:r>
              <a:rPr lang="pl-PL" dirty="0"/>
              <a:t> pasożytnicze (parch prószysty ziemniaka) oraz grzyby właściwe. Grzyby patogeniczne należą najczęściej do gromady grzybów właściwych, do których zalicza się: </a:t>
            </a:r>
          </a:p>
          <a:p>
            <a:r>
              <a:rPr lang="pl-PL" dirty="0"/>
              <a:t> grzyby </a:t>
            </a:r>
            <a:r>
              <a:rPr lang="pl-PL" dirty="0" err="1"/>
              <a:t>biczykowate</a:t>
            </a:r>
            <a:r>
              <a:rPr lang="pl-PL" dirty="0"/>
              <a:t> - wywołujące choroby takie jak: zgorzele siewek, rak ziemniaka, zaraza ziemniaczana, mączniaki rzekome; </a:t>
            </a:r>
          </a:p>
          <a:p>
            <a:r>
              <a:rPr lang="pl-PL" dirty="0"/>
              <a:t> grzyby </a:t>
            </a:r>
            <a:r>
              <a:rPr lang="pl-PL" dirty="0" err="1"/>
              <a:t>sprzężniowe</a:t>
            </a:r>
            <a:r>
              <a:rPr lang="pl-PL" dirty="0"/>
              <a:t> - powodujące zgniliznę owoców i warzyw; </a:t>
            </a:r>
          </a:p>
          <a:p>
            <a:r>
              <a:rPr lang="pl-PL" dirty="0"/>
              <a:t> grzyby workowce - powodujące zgorzel podstawy źdźbła, sporysz, parch jabłoni, szarą pleśń; </a:t>
            </a:r>
          </a:p>
          <a:p>
            <a:r>
              <a:rPr lang="pl-PL" dirty="0"/>
              <a:t> grzyby podstawczaki - powodujące rdze, głownie; </a:t>
            </a:r>
          </a:p>
          <a:p>
            <a:r>
              <a:rPr lang="pl-PL" dirty="0"/>
              <a:t> grzyby niedoskonałe - powodujące mączniaki prawdziwe, antraknozy, askochytozy, septoriozy. </a:t>
            </a:r>
          </a:p>
          <a:p>
            <a:r>
              <a:rPr lang="pl-PL" dirty="0"/>
              <a:t>Wśród sprawców chorób roślin najliczniejsze są workowce, podstawczaki i grzyby niedoskonałe. Grzyby workowce wspólnie z grzybami niedoskonałymi stanowią ponad 60% poznanych gatunków grzybów, a razem z podstawczakami i grzybami niedoskonałymi zaliczane są do tzw. grzybów wyższych. </a:t>
            </a:r>
          </a:p>
          <a:p>
            <a:r>
              <a:rPr lang="pl-PL" dirty="0"/>
              <a:t>Do najgroźniejszych chorób grzybowych roślin uprawnych zalicza się: choroby siewek, podstawy źdźbła, kłosów i korzeni zbóż, fuzariozy, rdze, głownie, śniecie, mączniaki prawdziwe i rzekome, zarazę i </a:t>
            </a:r>
            <a:r>
              <a:rPr lang="pl-PL" dirty="0" err="1"/>
              <a:t>rizoktoniozę</a:t>
            </a:r>
            <a:r>
              <a:rPr lang="pl-PL" dirty="0"/>
              <a:t> ziemniaka. </a:t>
            </a:r>
          </a:p>
        </p:txBody>
      </p:sp>
    </p:spTree>
    <p:extLst>
      <p:ext uri="{BB962C8B-B14F-4D97-AF65-F5344CB8AC3E}">
        <p14:creationId xmlns="" xmlns:p14="http://schemas.microsoft.com/office/powerpoint/2010/main" val="3528300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Choroby siewek, podstawy źdźbła, kłosów i korzeni </a:t>
            </a:r>
            <a:r>
              <a:rPr lang="pl-PL" sz="2400" dirty="0"/>
              <a:t>(tzw. choroby podsuszkowe) - kompleks chorób: zgorzeli podstawy źdźbła, </a:t>
            </a:r>
            <a:r>
              <a:rPr lang="pl-PL" sz="2400" dirty="0" err="1"/>
              <a:t>fuzaryjnej</a:t>
            </a:r>
            <a:r>
              <a:rPr lang="pl-PL" sz="2400" dirty="0"/>
              <a:t> zgorzeli podstawy źdźbła i korzeni, łamliwości źdźbła oraz ostrej plamistości oczkowej. </a:t>
            </a:r>
          </a:p>
        </p:txBody>
      </p:sp>
      <p:sp>
        <p:nvSpPr>
          <p:cNvPr id="3" name="Symbol zastępczy zawartości 2"/>
          <p:cNvSpPr>
            <a:spLocks noGrp="1"/>
          </p:cNvSpPr>
          <p:nvPr>
            <p:ph idx="1"/>
          </p:nvPr>
        </p:nvSpPr>
        <p:spPr/>
        <p:txBody>
          <a:bodyPr/>
          <a:lstStyle/>
          <a:p>
            <a:r>
              <a:rPr lang="pl-PL" dirty="0"/>
              <a:t>Choroby te są wywoływane przez różne grzyby patogeniczne. Porażają, w zależności od warunków pogodowych, od 8 do 14% źdźbeł pszenicy ozimej. Powodują niszczenie podstawy pędów i korzeni, zakłócenia w pobieraniu i transporcie wody i składników pokarmowych. Straty w plonie roślin mogą wynosić nawet do 50%. </a:t>
            </a:r>
          </a:p>
          <a:p>
            <a:r>
              <a:rPr lang="pl-PL" dirty="0"/>
              <a:t>Grzyby z rodzaju </a:t>
            </a:r>
            <a:r>
              <a:rPr lang="pl-PL" i="1" dirty="0"/>
              <a:t>Fuzarium </a:t>
            </a:r>
            <a:r>
              <a:rPr lang="pl-PL" dirty="0"/>
              <a:t>powodują fuzariozy siewek prowadzące do zamierania siewek, a także porażają kłosy (fuzariozy kłosów), przez co obniżają jakość ziarna (obecność </a:t>
            </a:r>
            <a:r>
              <a:rPr lang="pl-PL" dirty="0" err="1"/>
              <a:t>mikotoksyn</a:t>
            </a:r>
            <a:r>
              <a:rPr lang="pl-PL" dirty="0"/>
              <a:t>). </a:t>
            </a:r>
          </a:p>
        </p:txBody>
      </p:sp>
    </p:spTree>
    <p:extLst>
      <p:ext uri="{BB962C8B-B14F-4D97-AF65-F5344CB8AC3E}">
        <p14:creationId xmlns="" xmlns:p14="http://schemas.microsoft.com/office/powerpoint/2010/main" val="17522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Łamliwość źdźbła zbóż </a:t>
            </a:r>
          </a:p>
        </p:txBody>
      </p:sp>
      <p:pic>
        <p:nvPicPr>
          <p:cNvPr id="4" name="Symbol zastępczy zawartości 3"/>
          <p:cNvPicPr>
            <a:picLocks noGrp="1" noChangeAspect="1"/>
          </p:cNvPicPr>
          <p:nvPr>
            <p:ph idx="1"/>
          </p:nvPr>
        </p:nvPicPr>
        <p:blipFill>
          <a:blip r:embed="rId2"/>
          <a:stretch>
            <a:fillRect/>
          </a:stretch>
        </p:blipFill>
        <p:spPr>
          <a:xfrm>
            <a:off x="2867639" y="2576946"/>
            <a:ext cx="4895783" cy="3472423"/>
          </a:xfrm>
          <a:prstGeom prst="rect">
            <a:avLst/>
          </a:prstGeom>
        </p:spPr>
      </p:pic>
    </p:spTree>
    <p:extLst>
      <p:ext uri="{BB962C8B-B14F-4D97-AF65-F5344CB8AC3E}">
        <p14:creationId xmlns="" xmlns:p14="http://schemas.microsoft.com/office/powerpoint/2010/main" val="23449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Mączniak prawdziwy zbóż i traw </a:t>
            </a:r>
          </a:p>
        </p:txBody>
      </p:sp>
      <p:pic>
        <p:nvPicPr>
          <p:cNvPr id="4" name="Symbol zastępczy zawartości 3"/>
          <p:cNvPicPr>
            <a:picLocks noGrp="1" noChangeAspect="1"/>
          </p:cNvPicPr>
          <p:nvPr>
            <p:ph idx="1"/>
          </p:nvPr>
        </p:nvPicPr>
        <p:blipFill>
          <a:blip r:embed="rId2"/>
          <a:stretch>
            <a:fillRect/>
          </a:stretch>
        </p:blipFill>
        <p:spPr>
          <a:xfrm>
            <a:off x="6302425" y="982663"/>
            <a:ext cx="3701950" cy="4892675"/>
          </a:xfrm>
          <a:prstGeom prst="rect">
            <a:avLst/>
          </a:prstGeom>
        </p:spPr>
      </p:pic>
      <p:sp>
        <p:nvSpPr>
          <p:cNvPr id="8" name="Symbol zastępczy tekstu 7"/>
          <p:cNvSpPr>
            <a:spLocks noGrp="1"/>
          </p:cNvSpPr>
          <p:nvPr>
            <p:ph type="body" sz="half" idx="2"/>
          </p:nvPr>
        </p:nvSpPr>
        <p:spPr/>
        <p:txBody>
          <a:bodyPr>
            <a:normAutofit/>
          </a:bodyPr>
          <a:lstStyle/>
          <a:p>
            <a:r>
              <a:rPr lang="pl-PL" sz="2000" b="1" dirty="0"/>
              <a:t>Mączniaki prawdziwe </a:t>
            </a:r>
            <a:r>
              <a:rPr lang="pl-PL" sz="2000" dirty="0"/>
              <a:t>- patogeny, pasożyty bezwzględne powodujące te choroby są szeroko rozpowszechnione. </a:t>
            </a:r>
          </a:p>
        </p:txBody>
      </p:sp>
      <p:sp>
        <p:nvSpPr>
          <p:cNvPr id="6" name="Prostokąt 5"/>
          <p:cNvSpPr/>
          <p:nvPr/>
        </p:nvSpPr>
        <p:spPr>
          <a:xfrm>
            <a:off x="3048000" y="3105835"/>
            <a:ext cx="6096000" cy="369332"/>
          </a:xfrm>
          <a:prstGeom prst="rect">
            <a:avLst/>
          </a:prstGeom>
        </p:spPr>
        <p:txBody>
          <a:bodyPr>
            <a:spAutoFit/>
          </a:bodyPr>
          <a:lstStyle/>
          <a:p>
            <a:r>
              <a:rPr lang="pl-PL" b="0" i="0" u="none" strike="noStrike" baseline="0" dirty="0" smtClean="0">
                <a:solidFill>
                  <a:srgbClr val="000000"/>
                </a:solidFill>
                <a:latin typeface="Times New Roman" panose="02020603050405020304" pitchFamily="18" charset="0"/>
              </a:rPr>
              <a:t> </a:t>
            </a:r>
            <a:endParaRPr lang="pl-PL" dirty="0"/>
          </a:p>
        </p:txBody>
      </p:sp>
    </p:spTree>
    <p:extLst>
      <p:ext uri="{BB962C8B-B14F-4D97-AF65-F5344CB8AC3E}">
        <p14:creationId xmlns="" xmlns:p14="http://schemas.microsoft.com/office/powerpoint/2010/main" val="876598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r>
              <a:rPr lang="pl-PL" sz="2800" b="1" dirty="0"/>
              <a:t>Mączniaki prawdziwe </a:t>
            </a:r>
            <a:r>
              <a:rPr lang="pl-PL" sz="2800" dirty="0"/>
              <a:t>- patogeny, pasożyty bezwzględne powodujące te choroby są szeroko rozpowszechnione. </a:t>
            </a:r>
          </a:p>
        </p:txBody>
      </p:sp>
      <p:sp>
        <p:nvSpPr>
          <p:cNvPr id="6" name="Symbol zastępczy zawartości 5"/>
          <p:cNvSpPr>
            <a:spLocks noGrp="1"/>
          </p:cNvSpPr>
          <p:nvPr>
            <p:ph idx="1"/>
          </p:nvPr>
        </p:nvSpPr>
        <p:spPr/>
        <p:txBody>
          <a:bodyPr/>
          <a:lstStyle/>
          <a:p>
            <a:r>
              <a:rPr lang="pl-PL" dirty="0"/>
              <a:t>Mogą porażać różne gatunki roślin. Objawy chorobowe są widoczne na całych roślinach lub ich częściach w postaci białego nalotu bardzo często z czarnymi punkcikami (owocnikami) grzyba w środku. Zakażają rośliny w szerokim zakresie temperatury i wilgotności. Uszkodzenia obejmują nawet do 30% źdźbeł zbóż. Wpływają na obniżenie dorodności ziarna zbóż. </a:t>
            </a:r>
          </a:p>
        </p:txBody>
      </p:sp>
    </p:spTree>
    <p:extLst>
      <p:ext uri="{BB962C8B-B14F-4D97-AF65-F5344CB8AC3E}">
        <p14:creationId xmlns="" xmlns:p14="http://schemas.microsoft.com/office/powerpoint/2010/main" val="212370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
            </a:r>
            <a:br>
              <a:rPr lang="pl-PL" dirty="0"/>
            </a:br>
            <a:r>
              <a:rPr lang="pl-PL" dirty="0"/>
              <a:t> </a:t>
            </a:r>
            <a:r>
              <a:rPr lang="pl-PL" b="1" dirty="0"/>
              <a:t>Objawy chorobowe </a:t>
            </a:r>
            <a:endParaRPr lang="pl-PL" dirty="0"/>
          </a:p>
        </p:txBody>
      </p:sp>
      <p:sp>
        <p:nvSpPr>
          <p:cNvPr id="3" name="Symbol zastępczy zawartości 2"/>
          <p:cNvSpPr>
            <a:spLocks noGrp="1"/>
          </p:cNvSpPr>
          <p:nvPr>
            <p:ph idx="1"/>
          </p:nvPr>
        </p:nvSpPr>
        <p:spPr/>
        <p:txBody>
          <a:bodyPr/>
          <a:lstStyle/>
          <a:p>
            <a:endParaRPr lang="pl-PL" dirty="0"/>
          </a:p>
          <a:p>
            <a:pPr marL="0" indent="0">
              <a:buNone/>
            </a:pPr>
            <a:r>
              <a:rPr lang="pl-PL" b="1" dirty="0" smtClean="0"/>
              <a:t>Objawy </a:t>
            </a:r>
            <a:r>
              <a:rPr lang="pl-PL" b="1" dirty="0"/>
              <a:t>chorobowe (symptomy chorobowe) są to zmiany zaistniałe w organizmie rośliny wywołane przez czynniki chorobotwórcze. </a:t>
            </a:r>
            <a:endParaRPr lang="pl-PL" dirty="0"/>
          </a:p>
          <a:p>
            <a:r>
              <a:rPr lang="pl-PL" dirty="0"/>
              <a:t>Objawy te pojawiają się na roślinach w wyniku oddziaływania </a:t>
            </a:r>
            <a:r>
              <a:rPr lang="pl-PL" dirty="0" err="1"/>
              <a:t>patogena</a:t>
            </a:r>
            <a:r>
              <a:rPr lang="pl-PL" dirty="0"/>
              <a:t>. Mogą one być różne, w zależności od rodzaju czynnika chorobotwórczego, natomiast ten sam patogen może powodować na poszczególnych organach roślin różne objawy. </a:t>
            </a:r>
          </a:p>
        </p:txBody>
      </p:sp>
    </p:spTree>
    <p:extLst>
      <p:ext uri="{BB962C8B-B14F-4D97-AF65-F5344CB8AC3E}">
        <p14:creationId xmlns="" xmlns:p14="http://schemas.microsoft.com/office/powerpoint/2010/main" val="2243892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b="1" dirty="0"/>
              <a:t>Mączniaki rzekome </a:t>
            </a:r>
            <a:r>
              <a:rPr lang="pl-PL" dirty="0"/>
              <a:t>- grzyby te należą do pasożytów bezwzględnych. Porażają głównie liście, łodygi i owoce roślin. Szkodliwość ich polega na powszechnym występowaniu i bardzo szybkim rozwoju choroby, szczególnie w warunkach wysokiej wilgotności powietrza. </a:t>
            </a:r>
          </a:p>
        </p:txBody>
      </p:sp>
    </p:spTree>
    <p:extLst>
      <p:ext uri="{BB962C8B-B14F-4D97-AF65-F5344CB8AC3E}">
        <p14:creationId xmlns="" xmlns:p14="http://schemas.microsoft.com/office/powerpoint/2010/main" val="1220898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Zaraza ziemniaka </a:t>
            </a:r>
          </a:p>
        </p:txBody>
      </p:sp>
      <p:pic>
        <p:nvPicPr>
          <p:cNvPr id="4" name="Symbol zastępczy zawartości 3"/>
          <p:cNvPicPr>
            <a:picLocks noGrp="1" noChangeAspect="1"/>
          </p:cNvPicPr>
          <p:nvPr>
            <p:ph idx="1"/>
          </p:nvPr>
        </p:nvPicPr>
        <p:blipFill>
          <a:blip r:embed="rId2"/>
          <a:stretch>
            <a:fillRect/>
          </a:stretch>
        </p:blipFill>
        <p:spPr>
          <a:xfrm>
            <a:off x="5178139" y="1223493"/>
            <a:ext cx="5473316" cy="3896729"/>
          </a:xfrm>
          <a:prstGeom prst="rect">
            <a:avLst/>
          </a:prstGeom>
        </p:spPr>
      </p:pic>
      <p:sp>
        <p:nvSpPr>
          <p:cNvPr id="5" name="Symbol zastępczy tekstu 4"/>
          <p:cNvSpPr>
            <a:spLocks noGrp="1"/>
          </p:cNvSpPr>
          <p:nvPr>
            <p:ph type="body" sz="half" idx="2"/>
          </p:nvPr>
        </p:nvSpPr>
        <p:spPr/>
        <p:txBody>
          <a:bodyPr>
            <a:normAutofit lnSpcReduction="10000"/>
          </a:bodyPr>
          <a:lstStyle/>
          <a:p>
            <a:r>
              <a:rPr lang="pl-PL" sz="2000" dirty="0"/>
              <a:t>Występuje powszechnie i powoduje porażenia do 42% roślin. </a:t>
            </a:r>
          </a:p>
          <a:p>
            <a:r>
              <a:rPr lang="pl-PL" sz="2000" dirty="0"/>
              <a:t>Przyczynia się do spadku plonu oraz pogorszenia jego jakości (porażenie bulw). Straty w plonie, w zależności od warunków pogodowych, mogą wynosić nawet do 20%. </a:t>
            </a:r>
          </a:p>
        </p:txBody>
      </p:sp>
    </p:spTree>
    <p:extLst>
      <p:ext uri="{BB962C8B-B14F-4D97-AF65-F5344CB8AC3E}">
        <p14:creationId xmlns="" xmlns:p14="http://schemas.microsoft.com/office/powerpoint/2010/main" val="3607642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b="1" dirty="0" err="1"/>
              <a:t>Rizoktonioza</a:t>
            </a:r>
            <a:r>
              <a:rPr lang="pl-PL" b="1" dirty="0"/>
              <a:t> ziemniaka </a:t>
            </a:r>
            <a:endParaRPr lang="pl-PL" dirty="0"/>
          </a:p>
        </p:txBody>
      </p:sp>
      <p:sp>
        <p:nvSpPr>
          <p:cNvPr id="6" name="Symbol zastępczy zawartości 5"/>
          <p:cNvSpPr>
            <a:spLocks noGrp="1"/>
          </p:cNvSpPr>
          <p:nvPr>
            <p:ph idx="1"/>
          </p:nvPr>
        </p:nvSpPr>
        <p:spPr/>
        <p:txBody>
          <a:bodyPr>
            <a:normAutofit fontScale="92500" lnSpcReduction="10000"/>
          </a:bodyPr>
          <a:lstStyle/>
          <a:p>
            <a:r>
              <a:rPr lang="pl-PL" dirty="0"/>
              <a:t>patogeny wywołują następujące objawy chorobowe: ospowatość bulw, zgniliznę kiełków i próchnienie podstawy łodygi. Największe szkody powoduje zgnilizna kiełków. Nasilenie choroby zależy od warunków środowiska w czasie od posadzenia bulw do zbioru. Wpływa przede wszystkim na obniżenie plonu bulw w następstwie zniekształceń, zdrobnienia oraz zanieczyszczenia </a:t>
            </a:r>
            <a:r>
              <a:rPr lang="pl-PL" dirty="0" err="1"/>
              <a:t>sklerocjami</a:t>
            </a:r>
            <a:r>
              <a:rPr lang="pl-PL" dirty="0"/>
              <a:t> grzyba. </a:t>
            </a:r>
          </a:p>
          <a:p>
            <a:r>
              <a:rPr lang="pl-PL" dirty="0"/>
              <a:t>Grzyby wnikają do zdrowej tkanki przez naturalne otwory, rany (miejsca uszkodzone) lub bezpośrednio przez nieuszkodzoną tkankę okrywającą. Objawy chorobowe są zróżnicowane i mogą występować na wszystkich częściach roślin. Najczęściej spotykane choroby pochodzenia grzybowego roślin uprawnych i ich objawy chorobowe </a:t>
            </a:r>
            <a:r>
              <a:rPr lang="pl-PL" dirty="0" err="1"/>
              <a:t>przedsta-wiono</a:t>
            </a:r>
            <a:r>
              <a:rPr lang="pl-PL" dirty="0"/>
              <a:t> w tabeli. </a:t>
            </a:r>
          </a:p>
        </p:txBody>
      </p:sp>
    </p:spTree>
    <p:extLst>
      <p:ext uri="{BB962C8B-B14F-4D97-AF65-F5344CB8AC3E}">
        <p14:creationId xmlns="" xmlns:p14="http://schemas.microsoft.com/office/powerpoint/2010/main" val="2968893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dirty="0"/>
              <a:t>Zwalczanie mszyc w </a:t>
            </a:r>
            <a:r>
              <a:rPr lang="pl-PL" dirty="0" smtClean="0"/>
              <a:t>zbożach- wektorów wirusa</a:t>
            </a:r>
            <a:endParaRPr lang="pl-PL" dirty="0"/>
          </a:p>
        </p:txBody>
      </p:sp>
      <p:sp>
        <p:nvSpPr>
          <p:cNvPr id="6" name="Symbol zastępczy zawartości 5"/>
          <p:cNvSpPr>
            <a:spLocks noGrp="1"/>
          </p:cNvSpPr>
          <p:nvPr>
            <p:ph idx="1"/>
          </p:nvPr>
        </p:nvSpPr>
        <p:spPr/>
        <p:txBody>
          <a:bodyPr>
            <a:normAutofit/>
          </a:bodyPr>
          <a:lstStyle/>
          <a:p>
            <a:pPr marL="0" indent="0">
              <a:buNone/>
            </a:pPr>
            <a:r>
              <a:rPr lang="pl-PL" dirty="0"/>
              <a:t>Zwykle w </a:t>
            </a:r>
            <a:r>
              <a:rPr lang="pl-PL" dirty="0" smtClean="0"/>
              <a:t>zbożach </a:t>
            </a:r>
            <a:r>
              <a:rPr lang="pl-PL" dirty="0" err="1" smtClean="0"/>
              <a:t>występuja</a:t>
            </a:r>
            <a:r>
              <a:rPr lang="pl-PL" dirty="0"/>
              <a:t>:</a:t>
            </a:r>
          </a:p>
          <a:p>
            <a:pPr marL="0" indent="0">
              <a:buNone/>
            </a:pPr>
            <a:r>
              <a:rPr lang="pl-PL" dirty="0"/>
              <a:t>• Mszyca </a:t>
            </a:r>
            <a:r>
              <a:rPr lang="pl-PL" dirty="0" smtClean="0"/>
              <a:t>czeremchowo-zbożowa</a:t>
            </a:r>
            <a:endParaRPr lang="pl-PL" dirty="0"/>
          </a:p>
          <a:p>
            <a:pPr marL="0" indent="0">
              <a:buNone/>
            </a:pPr>
            <a:r>
              <a:rPr lang="pl-PL" dirty="0"/>
              <a:t>• Mszyca </a:t>
            </a:r>
            <a:r>
              <a:rPr lang="pl-PL" dirty="0" smtClean="0"/>
              <a:t>zbożowa</a:t>
            </a:r>
            <a:endParaRPr lang="pl-PL" dirty="0"/>
          </a:p>
          <a:p>
            <a:pPr marL="0" indent="0">
              <a:buNone/>
            </a:pPr>
            <a:r>
              <a:rPr lang="pl-PL" dirty="0"/>
              <a:t>• Mszyca </a:t>
            </a:r>
            <a:r>
              <a:rPr lang="pl-PL" dirty="0" smtClean="0"/>
              <a:t>różano-zbożowa</a:t>
            </a:r>
            <a:endParaRPr lang="pl-PL" dirty="0"/>
          </a:p>
          <a:p>
            <a:pPr marL="0" indent="0">
              <a:buNone/>
            </a:pPr>
            <a:r>
              <a:rPr lang="pl-PL" dirty="0"/>
              <a:t>Mszyca </a:t>
            </a:r>
            <a:r>
              <a:rPr lang="pl-PL" dirty="0" smtClean="0"/>
              <a:t>czeremchowo-zbożowa </a:t>
            </a:r>
            <a:r>
              <a:rPr lang="pl-PL" dirty="0"/>
              <a:t>jest </a:t>
            </a:r>
            <a:r>
              <a:rPr lang="pl-PL" dirty="0" smtClean="0"/>
              <a:t>najczęściej </a:t>
            </a:r>
            <a:r>
              <a:rPr lang="pl-PL" dirty="0" err="1" smtClean="0"/>
              <a:t>występujacym</a:t>
            </a:r>
            <a:r>
              <a:rPr lang="pl-PL" dirty="0" smtClean="0"/>
              <a:t> </a:t>
            </a:r>
            <a:r>
              <a:rPr lang="pl-PL" dirty="0"/>
              <a:t>gatunkiem mszyc w </a:t>
            </a:r>
            <a:r>
              <a:rPr lang="pl-PL" dirty="0" smtClean="0"/>
              <a:t>uprawach zbóż</a:t>
            </a:r>
            <a:endParaRPr lang="pl-PL" dirty="0"/>
          </a:p>
          <a:p>
            <a:pPr marL="0" indent="0">
              <a:buNone/>
            </a:pPr>
            <a:endParaRPr lang="pl-PL" dirty="0"/>
          </a:p>
        </p:txBody>
      </p:sp>
    </p:spTree>
    <p:extLst>
      <p:ext uri="{BB962C8B-B14F-4D97-AF65-F5344CB8AC3E}">
        <p14:creationId xmlns="" xmlns:p14="http://schemas.microsoft.com/office/powerpoint/2010/main" val="1386412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r>
              <a:rPr lang="pl-PL" dirty="0" smtClean="0"/>
              <a:t>Występowanie </a:t>
            </a:r>
            <a:r>
              <a:rPr lang="pl-PL" dirty="0"/>
              <a:t>mszyc na </a:t>
            </a:r>
            <a:r>
              <a:rPr lang="pl-PL" dirty="0" smtClean="0"/>
              <a:t>zbożach </a:t>
            </a:r>
            <a:r>
              <a:rPr lang="pl-PL" dirty="0"/>
              <a:t>jest przyczyna powstawania dwóch rodzajów szkód.</a:t>
            </a:r>
          </a:p>
          <a:p>
            <a:r>
              <a:rPr lang="pl-PL" dirty="0"/>
              <a:t>Szkody </a:t>
            </a:r>
            <a:r>
              <a:rPr lang="pl-PL" dirty="0" smtClean="0"/>
              <a:t>bezpośrednie </a:t>
            </a:r>
            <a:r>
              <a:rPr lang="pl-PL" dirty="0"/>
              <a:t>to: wysysanie soków, a w konsekwencji np. bielenie kłosów, </a:t>
            </a:r>
            <a:r>
              <a:rPr lang="pl-PL" dirty="0" smtClean="0"/>
              <a:t>obniżkę</a:t>
            </a:r>
            <a:endParaRPr lang="pl-PL" dirty="0"/>
          </a:p>
          <a:p>
            <a:r>
              <a:rPr lang="pl-PL" dirty="0"/>
              <a:t>plonu. Mechaniczne uszkodzenie tkanki </a:t>
            </a:r>
            <a:r>
              <a:rPr lang="pl-PL" dirty="0" smtClean="0"/>
              <a:t>roślinnej. Spadź </a:t>
            </a:r>
            <a:r>
              <a:rPr lang="pl-PL" dirty="0"/>
              <a:t>wydzielana przez mszyce </a:t>
            </a:r>
            <a:r>
              <a:rPr lang="pl-PL" dirty="0" smtClean="0"/>
              <a:t>ułatwia</a:t>
            </a:r>
            <a:endParaRPr lang="pl-PL" dirty="0"/>
          </a:p>
          <a:p>
            <a:r>
              <a:rPr lang="pl-PL" dirty="0" smtClean="0"/>
              <a:t>zakażenie roślin zbóż </a:t>
            </a:r>
            <a:r>
              <a:rPr lang="pl-PL" dirty="0"/>
              <a:t>przez grzyby chorobotwórcze.</a:t>
            </a:r>
          </a:p>
          <a:p>
            <a:r>
              <a:rPr lang="pl-PL" dirty="0"/>
              <a:t>Szkody </a:t>
            </a:r>
            <a:r>
              <a:rPr lang="pl-PL" dirty="0" smtClean="0"/>
              <a:t>pośrednie </a:t>
            </a:r>
            <a:r>
              <a:rPr lang="pl-PL" dirty="0"/>
              <a:t>to: przenoszenie wirusa </a:t>
            </a:r>
            <a:r>
              <a:rPr lang="pl-PL" dirty="0" smtClean="0"/>
              <a:t>żółtej karłowatości jęczmienia </a:t>
            </a:r>
            <a:r>
              <a:rPr lang="pl-PL" dirty="0"/>
              <a:t>(BYDV) – choroby</a:t>
            </a:r>
          </a:p>
          <a:p>
            <a:r>
              <a:rPr lang="pl-PL" dirty="0"/>
              <a:t>pszenicy ozimej i </a:t>
            </a:r>
            <a:r>
              <a:rPr lang="pl-PL" dirty="0" smtClean="0"/>
              <a:t>jęczmienia </a:t>
            </a:r>
            <a:r>
              <a:rPr lang="pl-PL" dirty="0"/>
              <a:t>ozimego. Nie ma </a:t>
            </a:r>
            <a:r>
              <a:rPr lang="pl-PL" dirty="0" smtClean="0"/>
              <a:t>możliwości bezpośredniego </a:t>
            </a:r>
            <a:r>
              <a:rPr lang="pl-PL" dirty="0"/>
              <a:t>ich zwalczania</a:t>
            </a:r>
          </a:p>
          <a:p>
            <a:r>
              <a:rPr lang="pl-PL" dirty="0"/>
              <a:t>chorób wirusowych po </a:t>
            </a:r>
            <a:r>
              <a:rPr lang="pl-PL" dirty="0" smtClean="0"/>
              <a:t>zakażeniu roślin</a:t>
            </a:r>
            <a:endParaRPr lang="pl-PL" dirty="0"/>
          </a:p>
        </p:txBody>
      </p:sp>
    </p:spTree>
    <p:extLst>
      <p:ext uri="{BB962C8B-B14F-4D97-AF65-F5344CB8AC3E}">
        <p14:creationId xmlns="" xmlns:p14="http://schemas.microsoft.com/office/powerpoint/2010/main" val="1352244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1007889"/>
            <a:ext cx="9601196" cy="1303867"/>
          </a:xfrm>
        </p:spPr>
        <p:txBody>
          <a:bodyPr>
            <a:noAutofit/>
          </a:bodyPr>
          <a:lstStyle/>
          <a:p>
            <a:pPr algn="l"/>
            <a:r>
              <a:rPr lang="pl-PL" sz="2800" dirty="0" smtClean="0"/>
              <a:t>Mszyce czeremchowo-zbożowe i mszyce zbożowe stanowią wektory kompleksu wirusów powodujących BYDV na oziminach.</a:t>
            </a:r>
            <a:br>
              <a:rPr lang="pl-PL" sz="2800" dirty="0" smtClean="0"/>
            </a:br>
            <a:r>
              <a:rPr lang="pl-PL" sz="2800" dirty="0"/>
              <a:t> </a:t>
            </a:r>
            <a:r>
              <a:rPr lang="pl-PL" sz="2800" dirty="0" smtClean="0"/>
              <a:t>            </a:t>
            </a:r>
            <a:r>
              <a:rPr lang="pl-PL" sz="2800" dirty="0"/>
              <a:t>Objawy BYDV na </a:t>
            </a:r>
            <a:r>
              <a:rPr lang="pl-PL" sz="2800" dirty="0" smtClean="0"/>
              <a:t>jęczmieniu.</a:t>
            </a:r>
            <a:br>
              <a:rPr lang="pl-PL" sz="2800" dirty="0" smtClean="0"/>
            </a:br>
            <a:endParaRPr lang="pl-PL" sz="2800" dirty="0"/>
          </a:p>
        </p:txBody>
      </p:sp>
      <p:pic>
        <p:nvPicPr>
          <p:cNvPr id="4" name="Symbol zastępczy zawartości 3"/>
          <p:cNvPicPr>
            <a:picLocks noGrp="1" noChangeAspect="1"/>
          </p:cNvPicPr>
          <p:nvPr>
            <p:ph idx="1"/>
          </p:nvPr>
        </p:nvPicPr>
        <p:blipFill>
          <a:blip r:embed="rId2"/>
          <a:stretch>
            <a:fillRect/>
          </a:stretch>
        </p:blipFill>
        <p:spPr>
          <a:xfrm>
            <a:off x="3154222" y="2557463"/>
            <a:ext cx="5883556" cy="3317875"/>
          </a:xfrm>
          <a:prstGeom prst="rect">
            <a:avLst/>
          </a:prstGeom>
        </p:spPr>
      </p:pic>
    </p:spTree>
    <p:extLst>
      <p:ext uri="{BB962C8B-B14F-4D97-AF65-F5344CB8AC3E}">
        <p14:creationId xmlns="" xmlns:p14="http://schemas.microsoft.com/office/powerpoint/2010/main" val="99144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Objawy BYDV na pszenicy</a:t>
            </a:r>
          </a:p>
        </p:txBody>
      </p:sp>
      <p:pic>
        <p:nvPicPr>
          <p:cNvPr id="4" name="Symbol zastępczy zawartości 3"/>
          <p:cNvPicPr>
            <a:picLocks noGrp="1" noChangeAspect="1"/>
          </p:cNvPicPr>
          <p:nvPr>
            <p:ph idx="1"/>
          </p:nvPr>
        </p:nvPicPr>
        <p:blipFill>
          <a:blip r:embed="rId2"/>
          <a:stretch>
            <a:fillRect/>
          </a:stretch>
        </p:blipFill>
        <p:spPr>
          <a:xfrm>
            <a:off x="4005432" y="2557463"/>
            <a:ext cx="4181135" cy="3317875"/>
          </a:xfrm>
          <a:prstGeom prst="rect">
            <a:avLst/>
          </a:prstGeom>
        </p:spPr>
      </p:pic>
    </p:spTree>
    <p:extLst>
      <p:ext uri="{BB962C8B-B14F-4D97-AF65-F5344CB8AC3E}">
        <p14:creationId xmlns="" xmlns:p14="http://schemas.microsoft.com/office/powerpoint/2010/main" val="72041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Pleśn</a:t>
            </a:r>
            <a:r>
              <a:rPr lang="pl-PL" dirty="0" smtClean="0"/>
              <a:t> śniegowa</a:t>
            </a:r>
            <a:endParaRPr lang="pl-PL" dirty="0"/>
          </a:p>
        </p:txBody>
      </p:sp>
      <p:pic>
        <p:nvPicPr>
          <p:cNvPr id="4" name="Symbol zastępczy zawartości 3"/>
          <p:cNvPicPr>
            <a:picLocks noGrp="1" noChangeAspect="1"/>
          </p:cNvPicPr>
          <p:nvPr>
            <p:ph idx="1"/>
          </p:nvPr>
        </p:nvPicPr>
        <p:blipFill>
          <a:blip r:embed="rId2"/>
          <a:stretch>
            <a:fillRect/>
          </a:stretch>
        </p:blipFill>
        <p:spPr>
          <a:xfrm>
            <a:off x="3663444" y="2557463"/>
            <a:ext cx="4865112" cy="3317875"/>
          </a:xfrm>
          <a:prstGeom prst="rect">
            <a:avLst/>
          </a:prstGeom>
        </p:spPr>
      </p:pic>
    </p:spTree>
    <p:extLst>
      <p:ext uri="{BB962C8B-B14F-4D97-AF65-F5344CB8AC3E}">
        <p14:creationId xmlns="" xmlns:p14="http://schemas.microsoft.com/office/powerpoint/2010/main" val="42312457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Rozpoznaj</a:t>
            </a:r>
            <a:endParaRPr lang="pl-PL" dirty="0"/>
          </a:p>
        </p:txBody>
      </p:sp>
      <p:sp>
        <p:nvSpPr>
          <p:cNvPr id="3" name="Symbol zastępczy zawartości 2"/>
          <p:cNvSpPr>
            <a:spLocks noGrp="1"/>
          </p:cNvSpPr>
          <p:nvPr>
            <p:ph idx="1"/>
          </p:nvPr>
        </p:nvSpPr>
        <p:spPr/>
        <p:txBody>
          <a:bodyPr/>
          <a:lstStyle/>
          <a:p>
            <a:endParaRPr lang="pl-PL"/>
          </a:p>
        </p:txBody>
      </p:sp>
      <p:pic>
        <p:nvPicPr>
          <p:cNvPr id="4" name="Picture 2"/>
          <p:cNvPicPr>
            <a:picLocks noChangeAspect="1" noChangeArrowheads="1"/>
          </p:cNvPicPr>
          <p:nvPr/>
        </p:nvPicPr>
        <p:blipFill>
          <a:blip r:embed="rId2"/>
          <a:srcRect/>
          <a:stretch>
            <a:fillRect/>
          </a:stretch>
        </p:blipFill>
        <p:spPr>
          <a:xfrm>
            <a:off x="1648690" y="2546451"/>
            <a:ext cx="4275859" cy="3552003"/>
          </a:xfrm>
          <a:prstGeom prst="rect">
            <a:avLst/>
          </a:prstGeom>
          <a:noFill/>
        </p:spPr>
      </p:pic>
    </p:spTree>
    <p:extLst>
      <p:ext uri="{BB962C8B-B14F-4D97-AF65-F5344CB8AC3E}">
        <p14:creationId xmlns="" xmlns:p14="http://schemas.microsoft.com/office/powerpoint/2010/main" val="628244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Rozpoznaj</a:t>
            </a:r>
            <a:endParaRPr lang="pl-PL" dirty="0"/>
          </a:p>
        </p:txBody>
      </p:sp>
      <p:pic>
        <p:nvPicPr>
          <p:cNvPr id="4" name="Picture 2" descr="rdza-zdzblowa-na-zbozach"/>
          <p:cNvPicPr>
            <a:picLocks noGrp="1" noChangeAspect="1" noChangeArrowheads="1"/>
          </p:cNvPicPr>
          <p:nvPr>
            <p:ph idx="1"/>
          </p:nvPr>
        </p:nvPicPr>
        <p:blipFill>
          <a:blip r:embed="rId2"/>
          <a:srcRect/>
          <a:stretch>
            <a:fillRect/>
          </a:stretch>
        </p:blipFill>
        <p:spPr bwMode="auto">
          <a:xfrm>
            <a:off x="2768744" y="2557751"/>
            <a:ext cx="1666875" cy="3095625"/>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a:xfrm>
            <a:off x="5126181" y="2481308"/>
            <a:ext cx="4362884" cy="3656256"/>
          </a:xfrm>
          <a:prstGeom prst="rect">
            <a:avLst/>
          </a:prstGeom>
          <a:noFill/>
        </p:spPr>
      </p:pic>
    </p:spTree>
    <p:extLst>
      <p:ext uri="{BB962C8B-B14F-4D97-AF65-F5344CB8AC3E}">
        <p14:creationId xmlns="" xmlns:p14="http://schemas.microsoft.com/office/powerpoint/2010/main" val="62824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695459" y="794935"/>
            <a:ext cx="10515600" cy="4351337"/>
          </a:xfrm>
        </p:spPr>
        <p:txBody>
          <a:bodyPr>
            <a:normAutofit/>
          </a:bodyPr>
          <a:lstStyle/>
          <a:p>
            <a:r>
              <a:rPr lang="pl-PL" dirty="0"/>
              <a:t>Objawy chorobowe mogą być </a:t>
            </a:r>
            <a:r>
              <a:rPr lang="pl-PL" b="1" dirty="0"/>
              <a:t>zewnętrzne</a:t>
            </a:r>
            <a:r>
              <a:rPr lang="pl-PL" dirty="0"/>
              <a:t>, widoczne na roślinie, i </a:t>
            </a:r>
            <a:r>
              <a:rPr lang="pl-PL" b="1" dirty="0"/>
              <a:t>wewnętrzne </a:t>
            </a:r>
            <a:r>
              <a:rPr lang="pl-PL" dirty="0"/>
              <a:t>- wewnątrz rośliny, o charakterze mikroskopowym, np. zmiany w strukturze komórek, lub makroskopowym, np. przebarwianie całych tkanek, gnicie. Znaczny wpływ na kształtowanie się i natężenie objawów chorobowych mają warunki zewnętrzne, głównie temperatura i wilgotność powietrza, które decydują o przebiegu całej choroby. </a:t>
            </a:r>
          </a:p>
          <a:p>
            <a:r>
              <a:rPr lang="pl-PL" dirty="0"/>
              <a:t>Objawy chorobowe dzielimy na: </a:t>
            </a:r>
            <a:r>
              <a:rPr lang="pl-PL" b="1" dirty="0"/>
              <a:t>właściwe </a:t>
            </a:r>
            <a:r>
              <a:rPr lang="pl-PL" dirty="0"/>
              <a:t>- odnoszące się do chorej rośliny lub jej tkanek - oraz tzw. </a:t>
            </a:r>
            <a:r>
              <a:rPr lang="pl-PL" b="1" dirty="0"/>
              <a:t>oznaki etiologiczne</a:t>
            </a:r>
            <a:r>
              <a:rPr lang="pl-PL" dirty="0"/>
              <a:t>, będące różnymi stadiami chorobowymi </a:t>
            </a:r>
            <a:r>
              <a:rPr lang="pl-PL" dirty="0" err="1"/>
              <a:t>patogena</a:t>
            </a:r>
            <a:r>
              <a:rPr lang="pl-PL" dirty="0"/>
              <a:t> występującego na roślinach uprawnych. </a:t>
            </a:r>
          </a:p>
        </p:txBody>
      </p:sp>
    </p:spTree>
    <p:extLst>
      <p:ext uri="{BB962C8B-B14F-4D97-AF65-F5344CB8AC3E}">
        <p14:creationId xmlns="" xmlns:p14="http://schemas.microsoft.com/office/powerpoint/2010/main" val="4196571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Rozpoznaj</a:t>
            </a:r>
            <a:endParaRPr lang="pl-PL" dirty="0"/>
          </a:p>
        </p:txBody>
      </p:sp>
      <p:sp>
        <p:nvSpPr>
          <p:cNvPr id="3" name="Symbol zastępczy zawartości 2"/>
          <p:cNvSpPr>
            <a:spLocks noGrp="1"/>
          </p:cNvSpPr>
          <p:nvPr>
            <p:ph idx="1"/>
          </p:nvPr>
        </p:nvSpPr>
        <p:spPr/>
        <p:txBody>
          <a:bodyPr/>
          <a:lstStyle/>
          <a:p>
            <a:endParaRPr lang="pl-PL" dirty="0"/>
          </a:p>
        </p:txBody>
      </p:sp>
      <p:pic>
        <p:nvPicPr>
          <p:cNvPr id="4" name="Picture 3"/>
          <p:cNvPicPr>
            <a:picLocks noChangeAspect="1" noChangeArrowheads="1"/>
          </p:cNvPicPr>
          <p:nvPr/>
        </p:nvPicPr>
        <p:blipFill>
          <a:blip r:embed="rId2"/>
          <a:srcRect/>
          <a:stretch>
            <a:fillRect/>
          </a:stretch>
        </p:blipFill>
        <p:spPr>
          <a:xfrm>
            <a:off x="1510145" y="2404196"/>
            <a:ext cx="4876800" cy="3657600"/>
          </a:xfrm>
          <a:prstGeom prst="rect">
            <a:avLst/>
          </a:prstGeom>
          <a:noFill/>
        </p:spPr>
      </p:pic>
    </p:spTree>
    <p:extLst>
      <p:ext uri="{BB962C8B-B14F-4D97-AF65-F5344CB8AC3E}">
        <p14:creationId xmlns="" xmlns:p14="http://schemas.microsoft.com/office/powerpoint/2010/main" val="628244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Rozpoznaj</a:t>
            </a:r>
            <a:endParaRPr lang="pl-PL" dirty="0"/>
          </a:p>
        </p:txBody>
      </p:sp>
      <p:pic>
        <p:nvPicPr>
          <p:cNvPr id="4" name="Picture 3" descr="C:\Documents and Settings\Właściciel\Pulpit\AndrzejB\Zdjęcia\ZdjChorobyRoślin\GłowniaKukurydzy.jpg"/>
          <p:cNvPicPr>
            <a:picLocks noGrp="1" noChangeAspect="1" noChangeArrowheads="1"/>
          </p:cNvPicPr>
          <p:nvPr>
            <p:ph idx="1"/>
          </p:nvPr>
        </p:nvPicPr>
        <p:blipFill>
          <a:blip r:embed="rId2"/>
          <a:srcRect/>
          <a:stretch>
            <a:fillRect/>
          </a:stretch>
        </p:blipFill>
        <p:spPr bwMode="auto">
          <a:xfrm>
            <a:off x="2097448" y="2474336"/>
            <a:ext cx="4976813" cy="3317875"/>
          </a:xfrm>
          <a:prstGeom prst="rect">
            <a:avLst/>
          </a:prstGeom>
          <a:noFill/>
          <a:ln w="9525">
            <a:noFill/>
            <a:miter lim="800000"/>
            <a:headEnd/>
            <a:tailEnd/>
          </a:ln>
        </p:spPr>
      </p:pic>
    </p:spTree>
    <p:extLst>
      <p:ext uri="{BB962C8B-B14F-4D97-AF65-F5344CB8AC3E}">
        <p14:creationId xmlns="" xmlns:p14="http://schemas.microsoft.com/office/powerpoint/2010/main" val="62824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Objawy chorobowe dzielą się na następujące grupy: </a:t>
            </a:r>
          </a:p>
        </p:txBody>
      </p:sp>
      <p:sp>
        <p:nvSpPr>
          <p:cNvPr id="3" name="Symbol zastępczy zawartości 2"/>
          <p:cNvSpPr>
            <a:spLocks noGrp="1"/>
          </p:cNvSpPr>
          <p:nvPr>
            <p:ph idx="1"/>
          </p:nvPr>
        </p:nvSpPr>
        <p:spPr/>
        <p:txBody>
          <a:bodyPr>
            <a:normAutofit fontScale="25000" lnSpcReduction="20000"/>
          </a:bodyPr>
          <a:lstStyle/>
          <a:p>
            <a:endParaRPr lang="pl-PL" dirty="0"/>
          </a:p>
          <a:p>
            <a:r>
              <a:rPr lang="pl-PL" dirty="0" smtClean="0"/>
              <a:t> </a:t>
            </a:r>
            <a:r>
              <a:rPr lang="pl-PL" sz="7400" b="1" dirty="0" smtClean="0"/>
              <a:t>więdnięcia </a:t>
            </a:r>
            <a:endParaRPr lang="pl-PL" sz="7400" b="1" dirty="0"/>
          </a:p>
          <a:p>
            <a:r>
              <a:rPr lang="pl-PL" sz="7400" b="1" dirty="0" smtClean="0"/>
              <a:t> </a:t>
            </a:r>
            <a:r>
              <a:rPr lang="pl-PL" sz="7400" b="1" dirty="0"/>
              <a:t>zmiany zabarwienia </a:t>
            </a:r>
          </a:p>
          <a:p>
            <a:r>
              <a:rPr lang="pl-PL" sz="7400" b="1" dirty="0" smtClean="0"/>
              <a:t> </a:t>
            </a:r>
            <a:r>
              <a:rPr lang="pl-PL" sz="7400" b="1" dirty="0"/>
              <a:t>obumieranie tkanek </a:t>
            </a:r>
          </a:p>
          <a:p>
            <a:r>
              <a:rPr lang="pl-PL" sz="7400" b="1" dirty="0" smtClean="0"/>
              <a:t> </a:t>
            </a:r>
            <a:r>
              <a:rPr lang="pl-PL" sz="7400" b="1" dirty="0"/>
              <a:t>wydzieliny </a:t>
            </a:r>
          </a:p>
          <a:p>
            <a:r>
              <a:rPr lang="pl-PL" sz="7400" b="1" dirty="0" smtClean="0"/>
              <a:t> </a:t>
            </a:r>
            <a:r>
              <a:rPr lang="pl-PL" sz="7400" b="1" dirty="0"/>
              <a:t>zniekształcenia </a:t>
            </a:r>
          </a:p>
          <a:p>
            <a:r>
              <a:rPr lang="pl-PL" sz="7400" b="1" dirty="0" smtClean="0"/>
              <a:t> </a:t>
            </a:r>
            <a:r>
              <a:rPr lang="pl-PL" sz="7400" b="1" dirty="0"/>
              <a:t>narośle </a:t>
            </a:r>
          </a:p>
          <a:p>
            <a:r>
              <a:rPr lang="pl-PL" sz="7400" b="1" dirty="0" smtClean="0"/>
              <a:t> </a:t>
            </a:r>
            <a:r>
              <a:rPr lang="pl-PL" sz="7400" b="1" dirty="0"/>
              <a:t>rany </a:t>
            </a:r>
          </a:p>
          <a:p>
            <a:r>
              <a:rPr lang="pl-PL" sz="7400" b="1" dirty="0" smtClean="0"/>
              <a:t>oznaki </a:t>
            </a:r>
            <a:r>
              <a:rPr lang="pl-PL" sz="7400" b="1" dirty="0"/>
              <a:t>etiologiczne. </a:t>
            </a:r>
          </a:p>
          <a:p>
            <a:endParaRPr lang="pl-PL" dirty="0"/>
          </a:p>
        </p:txBody>
      </p:sp>
    </p:spTree>
    <p:extLst>
      <p:ext uri="{BB962C8B-B14F-4D97-AF65-F5344CB8AC3E}">
        <p14:creationId xmlns="" xmlns:p14="http://schemas.microsoft.com/office/powerpoint/2010/main" val="203841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Objawy chorobowe</a:t>
            </a:r>
          </a:p>
        </p:txBody>
      </p:sp>
      <p:sp>
        <p:nvSpPr>
          <p:cNvPr id="3" name="Symbol zastępczy zawartości 2"/>
          <p:cNvSpPr>
            <a:spLocks noGrp="1"/>
          </p:cNvSpPr>
          <p:nvPr>
            <p:ph idx="1"/>
          </p:nvPr>
        </p:nvSpPr>
        <p:spPr/>
        <p:txBody>
          <a:bodyPr>
            <a:normAutofit fontScale="92500" lnSpcReduction="20000"/>
          </a:bodyPr>
          <a:lstStyle/>
          <a:p>
            <a:endParaRPr lang="pl-PL" dirty="0"/>
          </a:p>
          <a:p>
            <a:r>
              <a:rPr lang="pl-PL" b="1" dirty="0"/>
              <a:t>Więdnięcie </a:t>
            </a:r>
            <a:r>
              <a:rPr lang="pl-PL" dirty="0"/>
              <a:t>jest wynikiem zakłócenia bilansu wodnego, szczególnie w okresach suszy, lub porażenia przez patogeny, powodujące zgorzele i zgnilizny, i wpływające na pracę systemu korzeniowego roślin (zakłócanie w pobieraniu wody i składników pokarmowych z gleby). Mogą mieć charakter przejściowy lub trwały. </a:t>
            </a:r>
          </a:p>
          <a:p>
            <a:r>
              <a:rPr lang="pl-PL" dirty="0" smtClean="0"/>
              <a:t> </a:t>
            </a:r>
            <a:r>
              <a:rPr lang="pl-PL" b="1" dirty="0"/>
              <a:t>Zmiany zabarwienia </a:t>
            </a:r>
            <a:r>
              <a:rPr lang="pl-PL" dirty="0"/>
              <a:t>są to wszelkie odchylenia od typowego zabarwienia rośliny lub jej części (liści, łodyg). Najczęściej są to różnego rodzaju plamistości, np. chlorozy, żółtaczki i czerwienienie organów roślinnych. Pozwalają one na wstępne zdiagnozowanie choroby. W praktyce rolniczej ważny jest kształt oraz wielkość pojawiających się plam. </a:t>
            </a:r>
          </a:p>
          <a:p>
            <a:endParaRPr lang="pl-PL" dirty="0"/>
          </a:p>
        </p:txBody>
      </p:sp>
    </p:spTree>
    <p:extLst>
      <p:ext uri="{BB962C8B-B14F-4D97-AF65-F5344CB8AC3E}">
        <p14:creationId xmlns="" xmlns:p14="http://schemas.microsoft.com/office/powerpoint/2010/main" val="3555809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20000"/>
          </a:bodyPr>
          <a:lstStyle/>
          <a:p>
            <a:endParaRPr lang="pl-PL" dirty="0"/>
          </a:p>
          <a:p>
            <a:r>
              <a:rPr lang="pl-PL" b="1" dirty="0"/>
              <a:t>Obumieranie tkanek </a:t>
            </a:r>
            <a:r>
              <a:rPr lang="pl-PL" dirty="0"/>
              <a:t>to nekrozy, zgnilizny, zrakowacenia oraz mumie. </a:t>
            </a:r>
            <a:r>
              <a:rPr lang="pl-PL" b="1" i="1" dirty="0"/>
              <a:t>Nekrozy </a:t>
            </a:r>
            <a:r>
              <a:rPr lang="pl-PL" dirty="0"/>
              <a:t>polegają na obumieraniu komórek, tkanek, całych roślin lub ich części (liście, łodygi, pączki, kwiaty). Powstające w ich wyniku plamy są najczęściej brunatne, a obumarła tkanka często zasycha i się wykrusza. Objawy te są wywoływane przez wirusy, bakterie oraz grzyby, np. patogen powodujący zarazę ziemniaczaną. </a:t>
            </a:r>
          </a:p>
          <a:p>
            <a:r>
              <a:rPr lang="pl-PL" b="1" i="1" dirty="0"/>
              <a:t>Zgnilizny </a:t>
            </a:r>
            <a:r>
              <a:rPr lang="pl-PL" dirty="0"/>
              <a:t>towarzyszą nekrozom, a powstają w wyniku rozkładu tkanek i ich gnicia. Wywoływane są przez </a:t>
            </a:r>
            <a:r>
              <a:rPr lang="pl-PL" dirty="0" smtClean="0"/>
              <a:t>grzyby </a:t>
            </a:r>
            <a:r>
              <a:rPr lang="pl-PL" dirty="0"/>
              <a:t>lub bakterie. Mogą być suche lub mokre. </a:t>
            </a:r>
            <a:r>
              <a:rPr lang="pl-PL" b="1" i="1" dirty="0"/>
              <a:t>Zrakowacenia </a:t>
            </a:r>
            <a:r>
              <a:rPr lang="pl-PL" dirty="0"/>
              <a:t>są to nekrozy kory i powstają głównie na drzewach. </a:t>
            </a:r>
            <a:r>
              <a:rPr lang="pl-PL" b="1" i="1" dirty="0"/>
              <a:t>Mumie </a:t>
            </a:r>
            <a:r>
              <a:rPr lang="pl-PL" dirty="0"/>
              <a:t>są to obsuszone pozostałości owoców pestkowych i ziarnkowych obrośnięte grzybnią. </a:t>
            </a:r>
          </a:p>
          <a:p>
            <a:endParaRPr lang="pl-PL" dirty="0"/>
          </a:p>
          <a:p>
            <a:endParaRPr lang="pl-PL" dirty="0"/>
          </a:p>
        </p:txBody>
      </p:sp>
    </p:spTree>
    <p:extLst>
      <p:ext uri="{BB962C8B-B14F-4D97-AF65-F5344CB8AC3E}">
        <p14:creationId xmlns="" xmlns:p14="http://schemas.microsoft.com/office/powerpoint/2010/main" val="334671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a:bodyPr>
          <a:lstStyle/>
          <a:p>
            <a:endParaRPr lang="pl-PL" dirty="0"/>
          </a:p>
          <a:p>
            <a:r>
              <a:rPr lang="pl-PL" b="1" dirty="0"/>
              <a:t>Wydzieliny </a:t>
            </a:r>
            <a:r>
              <a:rPr lang="pl-PL" dirty="0"/>
              <a:t>są to płynne substancje (śluz, żywica, guma) wydzielane na zewnątrz rośliny w wyniku porażenia przez bakterie i grzyby. </a:t>
            </a:r>
          </a:p>
          <a:p>
            <a:r>
              <a:rPr lang="pl-PL" b="1" dirty="0" smtClean="0"/>
              <a:t>Zniekształcenia </a:t>
            </a:r>
            <a:r>
              <a:rPr lang="pl-PL" dirty="0"/>
              <a:t>są to zmiany pokroju rośliny. Należą do nich skarłowacenia roślin, skręcenia pędów, krzaczastość oraz zwijanie się lub kędzierzawienie liści. </a:t>
            </a:r>
          </a:p>
          <a:p>
            <a:r>
              <a:rPr lang="pl-PL" b="1" dirty="0" smtClean="0"/>
              <a:t>Narośle </a:t>
            </a:r>
            <a:r>
              <a:rPr lang="pl-PL" dirty="0"/>
              <a:t>powstają na częściach podziemnych roślin (bulwy, korzenie) w wyniku nadmiernego wzrostu porażonych tkanek, uszkodzeń mechanicznych czy spowodowanych przez zwierzęta. </a:t>
            </a:r>
          </a:p>
          <a:p>
            <a:endParaRPr lang="pl-PL" dirty="0"/>
          </a:p>
        </p:txBody>
      </p:sp>
    </p:spTree>
    <p:extLst>
      <p:ext uri="{BB962C8B-B14F-4D97-AF65-F5344CB8AC3E}">
        <p14:creationId xmlns="" xmlns:p14="http://schemas.microsoft.com/office/powerpoint/2010/main" val="24427510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zny">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130</TotalTime>
  <Words>3218</Words>
  <Application>Microsoft Office PowerPoint</Application>
  <PresentationFormat>Niestandardowy</PresentationFormat>
  <Paragraphs>202</Paragraphs>
  <Slides>51</Slides>
  <Notes>0</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Organiczny</vt:lpstr>
      <vt:lpstr>Choroby roślin </vt:lpstr>
      <vt:lpstr>Slajd 2</vt:lpstr>
      <vt:lpstr>Choroby roślin są wywołane przez czynniki zewnętrzne nazywane czynnikami chorobotwórczymi, które dzieli się na: </vt:lpstr>
      <vt:lpstr>  Objawy chorobowe </vt:lpstr>
      <vt:lpstr>Slajd 5</vt:lpstr>
      <vt:lpstr>Objawy chorobowe dzielą się na następujące grupy: </vt:lpstr>
      <vt:lpstr>Objawy chorobowe</vt:lpstr>
      <vt:lpstr>Slajd 8</vt:lpstr>
      <vt:lpstr>Slajd 9</vt:lpstr>
      <vt:lpstr>Slajd 10</vt:lpstr>
      <vt:lpstr>CHOROBY MOGĄ BYĆ WYWOŁANE PRZEZ: </vt:lpstr>
      <vt:lpstr>CZYNNIKI INFEKCYJNE</vt:lpstr>
      <vt:lpstr>Czynniki chorobotwórcze infekcyjne </vt:lpstr>
      <vt:lpstr>Patogeny roślin są to przeważnie pasożyty, czyli organizmy, które żyją kosztem innego organizmu, nic mu w zamian nie dając. Wyróżnia się następujące grupy pasożytów roślin: </vt:lpstr>
      <vt:lpstr>Slajd 15</vt:lpstr>
      <vt:lpstr>Slajd 16</vt:lpstr>
      <vt:lpstr> Wirusy </vt:lpstr>
      <vt:lpstr> Do najgroźniejszych chorób pochodzenia wirusowego o dużym znaczeniu gospodarczym należą:  </vt:lpstr>
      <vt:lpstr>Do podstawowych objawów chorób wirusowych należą: </vt:lpstr>
      <vt:lpstr>Charakterystyka niektórych chorób pochodzenia wirusowego ziemniaka </vt:lpstr>
      <vt:lpstr>Slajd 21</vt:lpstr>
      <vt:lpstr>Slajd 22</vt:lpstr>
      <vt:lpstr>Żółtaczka wirusowa - objawy</vt:lpstr>
      <vt:lpstr>Slajd 24</vt:lpstr>
      <vt:lpstr>Zwalczanie chorób wirusowych polega na szeroko rozumianej profilaktyce (działania i metody prewencyjne), czyli np. niszczeniu źródeł infekcji, stosowaniu zdrowego materiału siewnego lub sadzeniakowego, zwalczaniu wektorów, za pomocą których przenoszone są wirusy, oraz hodowli odmian odpornych, np. ziemniaka czy grochu. Do metod ograniczania występowania wirusów należą:  </vt:lpstr>
      <vt:lpstr> Bakterie  </vt:lpstr>
      <vt:lpstr>Bakterie wywołują różnorodne objawy chorobowe właściwe oraz oznaki etiologiczne (gęste wycieki), a najczęściej są to: </vt:lpstr>
      <vt:lpstr>Charakterystyka niektórych chorób roślin pochodzenia bakteryjnego </vt:lpstr>
      <vt:lpstr>Choroby bakteryjne rozprzestrzeniają się na wiele różnych sposobów:  </vt:lpstr>
      <vt:lpstr>Slajd 30</vt:lpstr>
      <vt:lpstr> Grzyby  </vt:lpstr>
      <vt:lpstr>Slajd 32</vt:lpstr>
      <vt:lpstr>Slajd 33</vt:lpstr>
      <vt:lpstr>Slajd 34</vt:lpstr>
      <vt:lpstr>Slajd 35</vt:lpstr>
      <vt:lpstr>Choroby siewek, podstawy źdźbła, kłosów i korzeni (tzw. choroby podsuszkowe) - kompleks chorób: zgorzeli podstawy źdźbła, fuzaryjnej zgorzeli podstawy źdźbła i korzeni, łamliwości źdźbła oraz ostrej plamistości oczkowej. </vt:lpstr>
      <vt:lpstr>Łamliwość źdźbła zbóż </vt:lpstr>
      <vt:lpstr>Mączniak prawdziwy zbóż i traw </vt:lpstr>
      <vt:lpstr>Mączniaki prawdziwe - patogeny, pasożyty bezwzględne powodujące te choroby są szeroko rozpowszechnione. </vt:lpstr>
      <vt:lpstr>Slajd 40</vt:lpstr>
      <vt:lpstr>Zaraza ziemniaka </vt:lpstr>
      <vt:lpstr>Rizoktonioza ziemniaka </vt:lpstr>
      <vt:lpstr>Zwalczanie mszyc w zbożach- wektorów wirusa</vt:lpstr>
      <vt:lpstr>Slajd 44</vt:lpstr>
      <vt:lpstr>Mszyce czeremchowo-zbożowe i mszyce zbożowe stanowią wektory kompleksu wirusów powodujących BYDV na oziminach.              Objawy BYDV na jęczmieniu. </vt:lpstr>
      <vt:lpstr>Objawy BYDV na pszenicy</vt:lpstr>
      <vt:lpstr>Pleśn śniegowa</vt:lpstr>
      <vt:lpstr>Rozpoznaj</vt:lpstr>
      <vt:lpstr>Rozpoznaj</vt:lpstr>
      <vt:lpstr>Rozpoznaj</vt:lpstr>
      <vt:lpstr>Rozpoznaj</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Choroby roślin</dc:title>
  <dc:creator>Nauczyciel</dc:creator>
  <cp:lastModifiedBy>Mateusz</cp:lastModifiedBy>
  <cp:revision>25</cp:revision>
  <dcterms:created xsi:type="dcterms:W3CDTF">2019-03-05T17:09:53Z</dcterms:created>
  <dcterms:modified xsi:type="dcterms:W3CDTF">2020-04-02T06:09:11Z</dcterms:modified>
</cp:coreProperties>
</file>