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89" r:id="rId2"/>
    <p:sldId id="552" r:id="rId3"/>
    <p:sldId id="482" r:id="rId4"/>
    <p:sldId id="537" r:id="rId5"/>
    <p:sldId id="538" r:id="rId6"/>
    <p:sldId id="539" r:id="rId7"/>
    <p:sldId id="540" r:id="rId8"/>
    <p:sldId id="541" r:id="rId9"/>
    <p:sldId id="542" r:id="rId10"/>
    <p:sldId id="543" r:id="rId11"/>
    <p:sldId id="544" r:id="rId12"/>
    <p:sldId id="545" r:id="rId13"/>
    <p:sldId id="546" r:id="rId14"/>
    <p:sldId id="511" r:id="rId15"/>
    <p:sldId id="547" r:id="rId16"/>
    <p:sldId id="548" r:id="rId17"/>
    <p:sldId id="551" r:id="rId18"/>
    <p:sldId id="504" r:id="rId19"/>
    <p:sldId id="505" r:id="rId20"/>
    <p:sldId id="506" r:id="rId21"/>
    <p:sldId id="507" r:id="rId22"/>
    <p:sldId id="512" r:id="rId23"/>
    <p:sldId id="513" r:id="rId24"/>
    <p:sldId id="516" r:id="rId25"/>
    <p:sldId id="517" r:id="rId26"/>
    <p:sldId id="518" r:id="rId27"/>
    <p:sldId id="519" r:id="rId28"/>
    <p:sldId id="520" r:id="rId29"/>
    <p:sldId id="521" r:id="rId30"/>
    <p:sldId id="522" r:id="rId31"/>
    <p:sldId id="524" r:id="rId32"/>
    <p:sldId id="528" r:id="rId33"/>
    <p:sldId id="478" r:id="rId34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0000"/>
    <a:srgbClr val="FFFF00"/>
    <a:srgbClr val="FF9900"/>
    <a:srgbClr val="FF0066"/>
    <a:srgbClr val="CCCC00"/>
    <a:srgbClr val="FF660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21" autoAdjust="0"/>
    <p:restoredTop sz="94711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79127-2C00-490C-85CB-9DEAD9D4AE1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F15D-7171-43A2-B5A2-3049D27507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1391E-7E26-4EFD-AA70-063DB76FBDE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5E826-C520-4F67-8245-F2FAE64A841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09162F-41A6-4120-8090-42FB16B6CD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3811C-AC00-41A0-B232-BBC0E809969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06B43-1D18-4BB4-9386-65DD974BD95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B00958-0D8A-4D0F-BA97-C069B516E7C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68BB7-BEB7-4756-BB5A-A551382540D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03C05-490D-48C7-83C0-EDBBCC6BC99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BDD3F-E226-43DF-89ED-CDAFF1E4B65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wzorzec stylu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wzorce stylu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/>
              </a:defRPr>
            </a:lvl1pPr>
          </a:lstStyle>
          <a:p>
            <a:pPr>
              <a:defRPr/>
            </a:pPr>
            <a:fld id="{FE41141E-D355-4D4E-BBD4-85D08C6FB83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785786" y="2428868"/>
            <a:ext cx="7620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lnSpc>
                <a:spcPct val="130000"/>
              </a:lnSpc>
              <a:defRPr/>
            </a:pP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Środki ochrony roślin, </a:t>
            </a:r>
            <a:endParaRPr lang="pl-PL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lnSpc>
                <a:spcPct val="130000"/>
              </a:lnSpc>
              <a:defRPr/>
            </a:pPr>
            <a:r>
              <a:rPr lang="pl-PL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pl-PL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ochrona środowiska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b="1" smtClean="0">
                <a:solidFill>
                  <a:srgbClr val="FFCC66"/>
                </a:solidFill>
              </a:rPr>
              <a:t>Metody biologiczne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rgbClr val="FFFF00"/>
                </a:solidFill>
              </a:rPr>
              <a:t>1. Wykorzystywanie organizmów pożytecznych</a:t>
            </a: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Walka biologiczna polega na wykorzystywaniu 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organizmów żywych do redukcji liczebności 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populacji szkodliwych roślin i zwierząt.</a:t>
            </a: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Są to gatunki będące naturalnymi wrogami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 zwalczanych organizmów: patogeny, pasożyty, 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parazytoidy i drapieżce. </a:t>
            </a: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  <a:p>
            <a:endParaRPr lang="pl-PL" sz="2800" smtClean="0"/>
          </a:p>
          <a:p>
            <a:endParaRPr 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b="1" smtClean="0">
                <a:solidFill>
                  <a:srgbClr val="FFCC66"/>
                </a:solidFill>
              </a:rPr>
              <a:t>Metody biologiczne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rgbClr val="FFFF00"/>
                </a:solidFill>
              </a:rPr>
              <a:t>2. Zabiegi biotechniczne</a:t>
            </a: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Wykorzystywanie naturalnych reakcji zwierząt na określone bodźce fizyczne lub chemiczne 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- atraktanty - wabią,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- antyfidanty i repelenty - hamują żerowanie lub składanie jaj,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- informatory chemiczne- feromony, kairomony, allomony i hormony </a:t>
            </a:r>
          </a:p>
          <a:p>
            <a:endParaRPr lang="pl-PL" sz="2800" smtClean="0"/>
          </a:p>
          <a:p>
            <a:endParaRPr 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b="1" dirty="0" smtClean="0">
                <a:solidFill>
                  <a:srgbClr val="FFCC66"/>
                </a:solidFill>
              </a:rPr>
              <a:t>Metody chemiczne</a:t>
            </a:r>
            <a:endParaRPr lang="pl-PL" sz="2800" b="1" dirty="0" smtClean="0">
              <a:solidFill>
                <a:srgbClr val="CC9900"/>
              </a:solidFill>
            </a:endParaRPr>
          </a:p>
          <a:p>
            <a:pPr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</a:rPr>
              <a:t>Polegają na redukowaniu populacji szkodnika lub przeciwdziałaniu uszkodzeniom roślin za pomocą substancji trujących.</a:t>
            </a:r>
          </a:p>
          <a:p>
            <a:pPr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</a:rPr>
              <a:t>Do zwalczania szkodników wykorzystuje się zoocydy: insektycydy - owady, akarycydy - roztocza, rodentycydy - gryzonie, nematocydy - nicienie, </a:t>
            </a:r>
            <a:r>
              <a:rPr lang="pl-PL" sz="2800" b="1" dirty="0" err="1" smtClean="0">
                <a:solidFill>
                  <a:schemeClr val="bg1"/>
                </a:solidFill>
              </a:rPr>
              <a:t>moluskocydy</a:t>
            </a:r>
            <a:r>
              <a:rPr lang="pl-PL" sz="2800" b="1" dirty="0" smtClean="0">
                <a:solidFill>
                  <a:schemeClr val="bg1"/>
                </a:solidFill>
              </a:rPr>
              <a:t> - ślimaki, repelenty - odstraszanie ptaków i zwierzyny łownej</a:t>
            </a:r>
          </a:p>
          <a:p>
            <a:endParaRPr lang="pl-PL" sz="2800" dirty="0" smtClean="0"/>
          </a:p>
        </p:txBody>
      </p:sp>
      <p:pic>
        <p:nvPicPr>
          <p:cNvPr id="1026" name="Picture 2" descr="C:\Users\Maria\Desktop\art clip\TOBW017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238750"/>
            <a:ext cx="1438275" cy="1619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pl-PL" sz="2800" b="1" smtClean="0">
              <a:solidFill>
                <a:srgbClr val="FFCC66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rgbClr val="FFCC66"/>
                </a:solidFill>
              </a:rPr>
              <a:t>Metody chemiczne</a:t>
            </a:r>
          </a:p>
          <a:p>
            <a:pPr>
              <a:buFontTx/>
              <a:buNone/>
            </a:pPr>
            <a:endParaRPr lang="pl-PL" sz="2800" b="1" smtClean="0">
              <a:solidFill>
                <a:srgbClr val="CC9900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rgbClr val="FFFF00"/>
                </a:solidFill>
              </a:rPr>
              <a:t>Podział zoocydów:</a:t>
            </a: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kontaktowe - przez oskórek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żołądkowe - przez przewód pokarmowy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oddechowe - przez system oddechowy</a:t>
            </a:r>
          </a:p>
          <a:p>
            <a:endParaRPr 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Oddziaływanie środków ochrony roślin na organizmy pożyteczne: pszczoły, owady pożyteczne                               i mikroorganizmy, ryby, zwierzęta</a:t>
            </a:r>
            <a:r>
              <a:rPr lang="pl-PL" sz="2400" b="1" dirty="0" smtClean="0">
                <a:solidFill>
                  <a:srgbClr val="0000FF"/>
                </a:solidFill>
                <a:cs typeface="Times New Roman" charset="0"/>
              </a:rPr>
              <a:t>. </a:t>
            </a:r>
            <a:r>
              <a:rPr lang="pl-PL" sz="2400" b="1" dirty="0" smtClean="0">
                <a:solidFill>
                  <a:srgbClr val="FF0000"/>
                </a:solidFill>
                <a:cs typeface="Times New Roman" charset="0"/>
              </a:rPr>
              <a:t/>
            </a:r>
            <a:br>
              <a:rPr lang="pl-PL" sz="2400" b="1" dirty="0" smtClean="0">
                <a:solidFill>
                  <a:srgbClr val="FF0000"/>
                </a:solidFill>
                <a:cs typeface="Times New Roman" charset="0"/>
              </a:rPr>
            </a:br>
            <a:endParaRPr lang="pl-PL" sz="2400" b="1" dirty="0" smtClean="0">
              <a:solidFill>
                <a:srgbClr val="FF0000"/>
              </a:solidFill>
              <a:cs typeface="Times New Roman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2400" b="1" dirty="0" smtClean="0">
                <a:solidFill>
                  <a:srgbClr val="FF0000"/>
                </a:solidFill>
                <a:cs typeface="Times New Roman" charset="0"/>
              </a:rPr>
              <a:t>Klasy toksyczności: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 smtClean="0">
                <a:solidFill>
                  <a:schemeClr val="bg1"/>
                </a:solidFill>
              </a:rPr>
              <a:t>            </a:t>
            </a:r>
            <a:r>
              <a:rPr lang="pl-PL" sz="2400" b="1" u="sng" dirty="0" smtClean="0">
                <a:solidFill>
                  <a:schemeClr val="bg1"/>
                </a:solidFill>
                <a:cs typeface="Times New Roman" charset="0"/>
              </a:rPr>
              <a:t>dla ludzi</a:t>
            </a:r>
            <a:endParaRPr lang="pl-PL" sz="2400" b="1" dirty="0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bardzo toksyczne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toksyczne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szkodliwe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mało szkodliwe</a:t>
            </a:r>
            <a:r>
              <a:rPr lang="pl-PL" sz="2400" b="1" dirty="0" smtClean="0">
                <a:solidFill>
                  <a:schemeClr val="bg1"/>
                </a:solidFill>
              </a:rPr>
              <a:t>   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b="1" u="sng" dirty="0" smtClean="0">
                <a:solidFill>
                  <a:schemeClr val="bg1"/>
                </a:solidFill>
                <a:cs typeface="Times New Roman" charset="0"/>
              </a:rPr>
              <a:t>dla pszczół i ry</a:t>
            </a:r>
            <a:r>
              <a:rPr lang="pl-PL" sz="2400" b="1" u="sng" dirty="0" smtClean="0">
                <a:solidFill>
                  <a:schemeClr val="bg1"/>
                </a:solidFill>
              </a:rPr>
              <a:t>b  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toksyczne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szkodliwe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mało szkodliwe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praktycznie nie szkodliwe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pl-PL" sz="24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b="1" smtClean="0">
                <a:solidFill>
                  <a:srgbClr val="FFCC66"/>
                </a:solidFill>
              </a:rPr>
              <a:t>Metody chemiczne</a:t>
            </a:r>
          </a:p>
          <a:p>
            <a:pPr>
              <a:buFontTx/>
              <a:buNone/>
            </a:pPr>
            <a:endParaRPr lang="pl-PL" sz="2800" b="1" smtClean="0">
              <a:solidFill>
                <a:srgbClr val="FFCC66"/>
              </a:solidFill>
            </a:endParaRPr>
          </a:p>
          <a:p>
            <a:pPr>
              <a:buFontTx/>
              <a:buNone/>
            </a:pPr>
            <a:r>
              <a:rPr lang="pl-PL" sz="2400" b="1" smtClean="0">
                <a:solidFill>
                  <a:srgbClr val="FFFF00"/>
                </a:solidFill>
              </a:rPr>
              <a:t>Dobry zoocyd powinien:</a:t>
            </a:r>
            <a:endParaRPr lang="pl-PL" sz="24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l-PL" sz="2400" b="1" smtClean="0">
                <a:solidFill>
                  <a:schemeClr val="bg1"/>
                </a:solidFill>
              </a:rPr>
              <a:t>- szybko i skutecznie działać</a:t>
            </a:r>
          </a:p>
          <a:p>
            <a:pPr>
              <a:buFontTx/>
              <a:buNone/>
            </a:pPr>
            <a:r>
              <a:rPr lang="pl-PL" sz="2400" b="1" smtClean="0">
                <a:solidFill>
                  <a:schemeClr val="bg1"/>
                </a:solidFill>
              </a:rPr>
              <a:t>- nie wykazywać fitotoksyczności,</a:t>
            </a:r>
          </a:p>
          <a:p>
            <a:pPr>
              <a:buFontTx/>
              <a:buNone/>
            </a:pPr>
            <a:r>
              <a:rPr lang="pl-PL" sz="2400" b="1" smtClean="0">
                <a:solidFill>
                  <a:schemeClr val="bg1"/>
                </a:solidFill>
              </a:rPr>
              <a:t>- nie być toksyczny dla org. stałocieplnych</a:t>
            </a:r>
          </a:p>
          <a:p>
            <a:pPr>
              <a:buFontTx/>
              <a:buNone/>
            </a:pPr>
            <a:r>
              <a:rPr lang="pl-PL" sz="2400" b="1" smtClean="0">
                <a:solidFill>
                  <a:schemeClr val="bg1"/>
                </a:solidFill>
              </a:rPr>
              <a:t>- nie może skażać środowiska i kumulować się w nim, </a:t>
            </a:r>
          </a:p>
          <a:p>
            <a:pPr>
              <a:buFontTx/>
              <a:buNone/>
            </a:pPr>
            <a:r>
              <a:rPr lang="pl-PL" sz="2400" b="1" smtClean="0">
                <a:solidFill>
                  <a:schemeClr val="bg1"/>
                </a:solidFill>
              </a:rPr>
              <a:t>- powinien działać selektywnie  </a:t>
            </a:r>
          </a:p>
          <a:p>
            <a:pPr>
              <a:buFontTx/>
              <a:buNone/>
            </a:pPr>
            <a:r>
              <a:rPr lang="pl-PL" sz="2400" b="1" smtClean="0">
                <a:solidFill>
                  <a:schemeClr val="bg1"/>
                </a:solidFill>
              </a:rPr>
              <a:t>- tani - jego opłacalność stosowania powinna być wysoka</a:t>
            </a: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  <a:p>
            <a:endParaRPr 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pl-PL" sz="2800" b="1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rgbClr val="FFFF00"/>
                </a:solidFill>
              </a:rPr>
              <a:t>Podejmowanie decyzji o zwalczaniu szkodnika:</a:t>
            </a: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- czy zabieg będzie opłacalny ?</a:t>
            </a:r>
          </a:p>
          <a:p>
            <a:pPr>
              <a:buFontTx/>
              <a:buChar char="-"/>
            </a:pPr>
            <a:r>
              <a:rPr lang="pl-PL" sz="2800" b="1" smtClean="0">
                <a:solidFill>
                  <a:schemeClr val="bg1"/>
                </a:solidFill>
              </a:rPr>
              <a:t>czy termin właściwy ?</a:t>
            </a:r>
          </a:p>
          <a:p>
            <a:pPr>
              <a:buFontTx/>
              <a:buChar char="-"/>
            </a:pPr>
            <a:r>
              <a:rPr lang="pl-PL" sz="2800" b="1" smtClean="0">
                <a:solidFill>
                  <a:schemeClr val="bg1"/>
                </a:solidFill>
              </a:rPr>
              <a:t>czy warunki  atmosferyczne są odpowiednie ?</a:t>
            </a:r>
          </a:p>
          <a:p>
            <a:pPr>
              <a:buFontTx/>
              <a:buChar char="-"/>
            </a:pPr>
            <a:r>
              <a:rPr lang="pl-PL" sz="2800" b="1" smtClean="0">
                <a:solidFill>
                  <a:schemeClr val="bg1"/>
                </a:solidFill>
              </a:rPr>
              <a:t>czy okres karencji nie przekroczy terminu zbioru ?</a:t>
            </a: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Zasady stosowania środków ochrony roślin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Nie zaleca się mieszania zoocydów z  fungicydami i płynnymi nawozami, ponieważ takie związki </a:t>
            </a:r>
            <a:r>
              <a:rPr lang="pl-PL" sz="2800" b="1" smtClean="0">
                <a:solidFill>
                  <a:srgbClr val="FF0000"/>
                </a:solidFill>
                <a:cs typeface="Times New Roman" charset="0"/>
              </a:rPr>
              <a:t>nie są w </a:t>
            </a:r>
            <a:r>
              <a:rPr lang="pl-PL" sz="2800" b="1" smtClean="0">
                <a:solidFill>
                  <a:srgbClr val="FF0000"/>
                </a:solidFill>
              </a:rPr>
              <a:t>Polsce </a:t>
            </a:r>
            <a:r>
              <a:rPr lang="pl-PL" sz="2800" b="1" smtClean="0">
                <a:solidFill>
                  <a:srgbClr val="FF0000"/>
                </a:solidFill>
                <a:cs typeface="Times New Roman" charset="0"/>
              </a:rPr>
              <a:t>zarejestrowane</a:t>
            </a: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 do stosowania na rośliny warzywne </a:t>
            </a:r>
            <a:r>
              <a:rPr lang="pl-PL" sz="2800" b="1" smtClean="0">
                <a:solidFill>
                  <a:srgbClr val="FF6699"/>
                </a:solidFill>
                <a:cs typeface="Times New Roman" charset="0"/>
              </a:rPr>
              <a:t>(wyjątek - zaprawianie nasion)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Prawidłowy wybór środka i formy zabiegu. 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 Stosowanie zalecanej dawki oraz uwzględnienie miejsca żerowania szkodnika.</a:t>
            </a:r>
            <a:endParaRPr lang="pl-PL" sz="2800" smtClean="0"/>
          </a:p>
          <a:p>
            <a:endParaRPr lang="pl-PL" sz="2800" b="1" smtClean="0">
              <a:solidFill>
                <a:srgbClr val="FF6699"/>
              </a:solidFill>
              <a:cs typeface="Times New Roman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848600" cy="1676400"/>
          </a:xfrm>
        </p:spPr>
        <p:txBody>
          <a:bodyPr/>
          <a:lstStyle/>
          <a:p>
            <a:pPr marL="838200" indent="-838200"/>
            <a:r>
              <a:rPr lang="pl-PL" sz="3200" b="1" smtClean="0">
                <a:solidFill>
                  <a:srgbClr val="FF0000"/>
                </a:solidFill>
                <a:cs typeface="Times New Roman" charset="0"/>
              </a:rPr>
              <a:t/>
            </a:r>
            <a:br>
              <a:rPr lang="pl-PL" sz="3200" b="1" smtClean="0">
                <a:solidFill>
                  <a:srgbClr val="FF0000"/>
                </a:solidFill>
                <a:cs typeface="Times New Roman" charset="0"/>
              </a:rPr>
            </a:br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>Ochrona organizmów pożytecznych i ich rola w integrowanej ochronie</a:t>
            </a:r>
            <a:r>
              <a:rPr lang="pl-PL" sz="3200" b="1" smtClean="0">
                <a:solidFill>
                  <a:srgbClr val="0000FF"/>
                </a:solidFill>
                <a:cs typeface="Times New Roman" charset="0"/>
              </a:rPr>
              <a:t>.</a:t>
            </a:r>
            <a:br>
              <a:rPr lang="pl-PL" sz="3200" b="1" smtClean="0">
                <a:solidFill>
                  <a:srgbClr val="0000FF"/>
                </a:solidFill>
                <a:cs typeface="Times New Roman" charset="0"/>
              </a:rPr>
            </a:br>
            <a:endParaRPr lang="pl-PL" sz="3200" b="1" smtClean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2800" b="1" smtClean="0">
                <a:solidFill>
                  <a:srgbClr val="FF0000"/>
                </a:solidFill>
                <a:cs typeface="Times New Roman" charset="0"/>
              </a:rPr>
              <a:t>Organizmy pożyteczne </a:t>
            </a:r>
            <a:r>
              <a:rPr lang="pl-PL" sz="2800" b="1" smtClean="0">
                <a:solidFill>
                  <a:srgbClr val="FF0000"/>
                </a:solidFill>
              </a:rPr>
              <a:t>są to</a:t>
            </a:r>
            <a:r>
              <a:rPr lang="pl-PL" sz="2800" b="1" smtClean="0">
                <a:solidFill>
                  <a:srgbClr val="FF0000"/>
                </a:solidFill>
                <a:cs typeface="Times New Roman" charset="0"/>
              </a:rPr>
              <a:t> patogeny, pasożyty, parazytoidy i drapieżce wykorzyst</a:t>
            </a:r>
            <a:r>
              <a:rPr lang="pl-PL" sz="2800" b="1" smtClean="0">
                <a:solidFill>
                  <a:srgbClr val="FF0000"/>
                </a:solidFill>
              </a:rPr>
              <a:t>ywane </a:t>
            </a:r>
            <a:r>
              <a:rPr lang="pl-PL" sz="2800" b="1" smtClean="0">
                <a:solidFill>
                  <a:srgbClr val="FF0000"/>
                </a:solidFill>
                <a:cs typeface="Times New Roman" charset="0"/>
              </a:rPr>
              <a:t>do redukcji liczebności populacji szkodliwych roślin i zwierząt</a:t>
            </a:r>
          </a:p>
          <a:p>
            <a:pPr algn="just">
              <a:lnSpc>
                <a:spcPct val="90000"/>
              </a:lnSpc>
            </a:pP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Insektycydy są najczęściej przyczyną zatruć i ich stosowanie wymaga szczególnej ostrożności.</a:t>
            </a:r>
            <a:endParaRPr lang="pl-PL" sz="2800" b="1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Nie wszystkie środki dopuszczone do stosowania w określonym gatunku powinny być wykorzystywane w integrowanej produkcji. </a:t>
            </a:r>
          </a:p>
          <a:p>
            <a:pPr>
              <a:lnSpc>
                <a:spcPct val="90000"/>
              </a:lnSpc>
            </a:pPr>
            <a:endParaRPr lang="pl-PL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676400"/>
          </a:xfrm>
        </p:spPr>
        <p:txBody>
          <a:bodyPr/>
          <a:lstStyle/>
          <a:p>
            <a:pPr marL="838200" indent="-838200"/>
            <a:r>
              <a:rPr lang="pl-PL" sz="3200" b="1" smtClean="0">
                <a:solidFill>
                  <a:srgbClr val="FF0000"/>
                </a:solidFill>
                <a:cs typeface="Times New Roman" charset="0"/>
              </a:rPr>
              <a:t/>
            </a:r>
            <a:br>
              <a:rPr lang="pl-PL" sz="3200" b="1" smtClean="0">
                <a:solidFill>
                  <a:srgbClr val="FF0000"/>
                </a:solidFill>
                <a:cs typeface="Times New Roman" charset="0"/>
              </a:rPr>
            </a:br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>Ochrona organizmów pożytecznych i ich rola w integrowanej ochronie</a:t>
            </a:r>
            <a:r>
              <a:rPr lang="pl-PL" sz="3200" b="1" smtClean="0">
                <a:solidFill>
                  <a:srgbClr val="0000FF"/>
                </a:solidFill>
                <a:cs typeface="Times New Roman" charset="0"/>
              </a:rPr>
              <a:t>.</a:t>
            </a:r>
            <a:br>
              <a:rPr lang="pl-PL" sz="3200" b="1" smtClean="0">
                <a:solidFill>
                  <a:srgbClr val="0000FF"/>
                </a:solidFill>
                <a:cs typeface="Times New Roman" charset="0"/>
              </a:rPr>
            </a:br>
            <a:endParaRPr lang="pl-PL" sz="3200" b="1" smtClean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 algn="just"/>
            <a:r>
              <a:rPr lang="pl-PL" sz="2800" b="1" smtClean="0">
                <a:solidFill>
                  <a:schemeClr val="bg1"/>
                </a:solidFill>
              </a:rPr>
              <a:t> </a:t>
            </a: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Stosować należy środki, które mają najkrótszy okres karencji i wywierają najmniejszy negatywny wpływ na organizmy pożyteczne.</a:t>
            </a:r>
            <a:endParaRPr lang="pl-PL" sz="2800" b="1" smtClean="0">
              <a:solidFill>
                <a:schemeClr val="bg1"/>
              </a:solidFill>
            </a:endParaRPr>
          </a:p>
          <a:p>
            <a:pPr algn="just"/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 Zaleca się stosowanie pestycydów selektywnych i to tylko wtedy gdy obecny jest szkodnik, a nie ma jeszcze jego wrogów naturalnych (we wczesnej fazie wyst</a:t>
            </a:r>
            <a:r>
              <a:rPr lang="pl-PL" sz="2800" b="1" smtClean="0">
                <a:solidFill>
                  <a:schemeClr val="bg1"/>
                </a:solidFill>
              </a:rPr>
              <a:t>ą</a:t>
            </a: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pienia szkodnika). </a:t>
            </a:r>
            <a:endParaRPr lang="pl-PL" sz="2800" b="1" smtClean="0">
              <a:solidFill>
                <a:schemeClr val="bg1"/>
              </a:solidFill>
            </a:endParaRPr>
          </a:p>
          <a:p>
            <a:pPr algn="just"/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Wykonywanie zabiegów tylko na brzegach pól.</a:t>
            </a:r>
          </a:p>
          <a:p>
            <a:endParaRPr lang="pl-PL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2400" b="0" i="1"/>
              <a:t>Podział środków ochrony roślin</a:t>
            </a:r>
          </a:p>
        </p:txBody>
      </p:sp>
      <p:sp>
        <p:nvSpPr>
          <p:cNvPr id="1505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l-PL" sz="2000" b="1" i="1"/>
              <a:t>Zaprawy nasienne</a:t>
            </a:r>
          </a:p>
          <a:p>
            <a:pPr>
              <a:lnSpc>
                <a:spcPct val="80000"/>
              </a:lnSpc>
            </a:pPr>
            <a:r>
              <a:rPr lang="pl-PL" sz="2000" b="1" i="1"/>
              <a:t>Bakteriocydy</a:t>
            </a:r>
          </a:p>
          <a:p>
            <a:pPr>
              <a:lnSpc>
                <a:spcPct val="80000"/>
              </a:lnSpc>
            </a:pPr>
            <a:r>
              <a:rPr lang="pl-PL" sz="2000" b="1" i="1"/>
              <a:t>Fungicydy</a:t>
            </a:r>
            <a:r>
              <a:rPr lang="pl-PL" sz="2000"/>
              <a:t>- choroby grzybowe</a:t>
            </a:r>
          </a:p>
          <a:p>
            <a:pPr>
              <a:lnSpc>
                <a:spcPct val="80000"/>
              </a:lnSpc>
            </a:pPr>
            <a:r>
              <a:rPr lang="pl-PL" sz="2000" b="1" i="1"/>
              <a:t>Zoocydy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000"/>
              <a:t> </a:t>
            </a:r>
            <a:r>
              <a:rPr lang="pl-PL" sz="2000" i="1"/>
              <a:t>Insektycydy- owady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000" i="1"/>
              <a:t>Nematocydy- nicienie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000" i="1"/>
              <a:t>Akarycydy- pajęczaki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000" i="1"/>
              <a:t>Rodentocydy- gryzonie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l-PL" sz="2000"/>
              <a:t>Moluskocydy- ślimaki</a:t>
            </a:r>
            <a:endParaRPr lang="pl-PL" sz="2000" b="1"/>
          </a:p>
          <a:p>
            <a:pPr>
              <a:lnSpc>
                <a:spcPct val="80000"/>
              </a:lnSpc>
            </a:pPr>
            <a:r>
              <a:rPr lang="pl-PL" sz="2000" b="1"/>
              <a:t>Herbicydy- </a:t>
            </a:r>
            <a:r>
              <a:rPr lang="pl-PL" sz="2000"/>
              <a:t>chwasty</a:t>
            </a:r>
          </a:p>
          <a:p>
            <a:pPr>
              <a:lnSpc>
                <a:spcPct val="80000"/>
              </a:lnSpc>
            </a:pPr>
            <a:r>
              <a:rPr lang="pl-PL" sz="2000" b="1"/>
              <a:t>Regulatory rozwoju roślin- </a:t>
            </a:r>
            <a:r>
              <a:rPr lang="pl-PL" sz="2000"/>
              <a:t>regulują proces dojrzewania</a:t>
            </a:r>
          </a:p>
          <a:p>
            <a:pPr>
              <a:lnSpc>
                <a:spcPct val="80000"/>
              </a:lnSpc>
            </a:pPr>
            <a:r>
              <a:rPr lang="pl-PL" sz="2000" b="1"/>
              <a:t>Adiuwanty </a:t>
            </a:r>
            <a:r>
              <a:rPr lang="pl-PL" sz="2000"/>
              <a:t>– wspomagają działanie substancji aktywnej</a:t>
            </a:r>
          </a:p>
          <a:p>
            <a:pPr>
              <a:lnSpc>
                <a:spcPct val="80000"/>
              </a:lnSpc>
            </a:pPr>
            <a:r>
              <a:rPr lang="pl-PL" sz="2000" b="1"/>
              <a:t>Atraktanty i repelenty- wabią i odstraszają</a:t>
            </a:r>
          </a:p>
          <a:p>
            <a:pPr>
              <a:lnSpc>
                <a:spcPct val="80000"/>
              </a:lnSpc>
            </a:pPr>
            <a:r>
              <a:rPr lang="pl-PL" sz="2000" b="1"/>
              <a:t>Feromony- </a:t>
            </a:r>
            <a:r>
              <a:rPr lang="pl-PL" sz="2000"/>
              <a:t>wabią szkodniki</a:t>
            </a:r>
          </a:p>
          <a:p>
            <a:pPr>
              <a:lnSpc>
                <a:spcPct val="80000"/>
              </a:lnSpc>
            </a:pPr>
            <a:r>
              <a:rPr lang="pl-PL" sz="2000" b="1"/>
              <a:t>Desykanty- </a:t>
            </a:r>
            <a:r>
              <a:rPr lang="pl-PL" sz="2000"/>
              <a:t>wywołują szybkie usychanie</a:t>
            </a:r>
          </a:p>
          <a:p>
            <a:pPr>
              <a:lnSpc>
                <a:spcPct val="80000"/>
              </a:lnSpc>
            </a:pPr>
            <a:endParaRPr lang="pl-PL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848600" cy="1676400"/>
          </a:xfrm>
        </p:spPr>
        <p:txBody>
          <a:bodyPr/>
          <a:lstStyle/>
          <a:p>
            <a:pPr marL="838200" indent="-838200"/>
            <a:r>
              <a:rPr lang="pl-PL" sz="3200" b="1" smtClean="0">
                <a:solidFill>
                  <a:srgbClr val="FF0000"/>
                </a:solidFill>
                <a:cs typeface="Times New Roman" charset="0"/>
              </a:rPr>
              <a:t/>
            </a:r>
            <a:br>
              <a:rPr lang="pl-PL" sz="3200" b="1" smtClean="0">
                <a:solidFill>
                  <a:srgbClr val="FF0000"/>
                </a:solidFill>
                <a:cs typeface="Times New Roman" charset="0"/>
              </a:rPr>
            </a:br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>Ochrona organizmów pożytecznych i ich rola w integrowanej ochronie</a:t>
            </a:r>
            <a:r>
              <a:rPr lang="pl-PL" sz="3200" b="1" smtClean="0">
                <a:solidFill>
                  <a:srgbClr val="0000FF"/>
                </a:solidFill>
                <a:cs typeface="Times New Roman" charset="0"/>
              </a:rPr>
              <a:t>.</a:t>
            </a:r>
            <a:br>
              <a:rPr lang="pl-PL" sz="3200" b="1" smtClean="0">
                <a:solidFill>
                  <a:srgbClr val="0000FF"/>
                </a:solidFill>
                <a:cs typeface="Times New Roman" charset="0"/>
              </a:rPr>
            </a:br>
            <a:endParaRPr lang="pl-PL" sz="3200" b="1" smtClean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r>
              <a:rPr lang="pl-PL" b="1" smtClean="0">
                <a:solidFill>
                  <a:schemeClr val="bg1"/>
                </a:solidFill>
                <a:cs typeface="Times New Roman" charset="0"/>
              </a:rPr>
              <a:t>W integrowanej uprawie warzyw ze względów ekologicznych i ekonomicznych, należy ograniczać liczbę zabiegów do niezbędnego minimum i stosować środki ochrony w najniższych dawkach, lecz zapewniających wystarczającą skuteczność</a:t>
            </a:r>
            <a:r>
              <a:rPr lang="pl-PL" b="1" smtClean="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848600" cy="1676400"/>
          </a:xfrm>
        </p:spPr>
        <p:txBody>
          <a:bodyPr/>
          <a:lstStyle/>
          <a:p>
            <a:pPr marL="838200" indent="-838200"/>
            <a:r>
              <a:rPr lang="pl-PL" sz="3200" b="1" smtClean="0">
                <a:solidFill>
                  <a:srgbClr val="FF0000"/>
                </a:solidFill>
                <a:cs typeface="Times New Roman" charset="0"/>
              </a:rPr>
              <a:t/>
            </a:r>
            <a:br>
              <a:rPr lang="pl-PL" sz="3200" b="1" smtClean="0">
                <a:solidFill>
                  <a:srgbClr val="FF0000"/>
                </a:solidFill>
                <a:cs typeface="Times New Roman" charset="0"/>
              </a:rPr>
            </a:br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>Ochrona organizmów pożytecznych i ich rola w integrowanej ochronie</a:t>
            </a:r>
            <a:r>
              <a:rPr lang="pl-PL" sz="3200" b="1" smtClean="0">
                <a:solidFill>
                  <a:srgbClr val="0000FF"/>
                </a:solidFill>
                <a:cs typeface="Times New Roman" charset="0"/>
              </a:rPr>
              <a:t>.</a:t>
            </a:r>
            <a:br>
              <a:rPr lang="pl-PL" sz="3200" b="1" smtClean="0">
                <a:solidFill>
                  <a:srgbClr val="0000FF"/>
                </a:solidFill>
                <a:cs typeface="Times New Roman" charset="0"/>
              </a:rPr>
            </a:br>
            <a:endParaRPr lang="pl-PL" sz="3200" b="1" smtClean="0">
              <a:solidFill>
                <a:srgbClr val="0000FF"/>
              </a:solidFill>
              <a:cs typeface="Times New Roman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b="1" dirty="0" smtClean="0">
                <a:solidFill>
                  <a:srgbClr val="FF0000"/>
                </a:solidFill>
                <a:cs typeface="Times New Roman" charset="0"/>
              </a:rPr>
              <a:t>Zasady:</a:t>
            </a:r>
          </a:p>
          <a:p>
            <a:pPr>
              <a:buFont typeface="Wingdings" pitchFamily="2" charset="2"/>
              <a:buChar char="ü"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nadzorowane zwalczanie,</a:t>
            </a:r>
          </a:p>
          <a:p>
            <a:pPr>
              <a:buFont typeface="Wingdings" pitchFamily="2" charset="2"/>
              <a:buChar char="ü"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kontrola uprawy przed zabiegiem, w celu</a:t>
            </a:r>
          </a:p>
          <a:p>
            <a:pPr>
              <a:buNone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    stwierdzenia jaki szkodnik jej zagraża,</a:t>
            </a:r>
          </a:p>
          <a:p>
            <a:pPr>
              <a:buFont typeface="Wingdings" pitchFamily="2" charset="2"/>
              <a:buChar char="ü"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czy jego liczebność przekracza próg opłacalności,              </a:t>
            </a:r>
          </a:p>
          <a:p>
            <a:pPr>
              <a:buFont typeface="Wingdings" pitchFamily="2" charset="2"/>
              <a:buChar char="ü"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zastosować odpowiedni zabieg,               </a:t>
            </a:r>
          </a:p>
          <a:p>
            <a:pPr>
              <a:buFont typeface="Wingdings" pitchFamily="2" charset="2"/>
              <a:buChar char="ü"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sprawdzić skuteczność zabiegu,</a:t>
            </a:r>
          </a:p>
          <a:p>
            <a:endParaRPr lang="pl-PL" sz="2800" b="1" dirty="0" smtClean="0">
              <a:solidFill>
                <a:schemeClr val="bg1"/>
              </a:solidFill>
            </a:endParaRPr>
          </a:p>
        </p:txBody>
      </p:sp>
      <p:sp>
        <p:nvSpPr>
          <p:cNvPr id="285701" name="AutoShape 5"/>
          <p:cNvSpPr>
            <a:spLocks noChangeArrowheads="1"/>
          </p:cNvSpPr>
          <p:nvPr/>
        </p:nvSpPr>
        <p:spPr bwMode="auto">
          <a:xfrm>
            <a:off x="5257800" y="2743200"/>
            <a:ext cx="76200" cy="762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rIns="0" anchor="ctr">
            <a:spAutoFit/>
          </a:bodyPr>
          <a:lstStyle/>
          <a:p>
            <a:pPr>
              <a:defRPr/>
            </a:pPr>
            <a:endParaRPr lang="pl-PL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Oddziaływanie środków ochrony roślin na organizmy pożyteczne: pszczoły, owady pożyteczne i mikroorganizmy, ryby, zwierzęta</a:t>
            </a:r>
            <a:r>
              <a:rPr lang="pl-PL" sz="2400" b="1" smtClean="0">
                <a:solidFill>
                  <a:srgbClr val="0000FF"/>
                </a:solidFill>
                <a:cs typeface="Times New Roman" charset="0"/>
              </a:rPr>
              <a:t>. </a:t>
            </a:r>
            <a:r>
              <a:rPr lang="pl-PL" sz="2400" b="1" smtClean="0">
                <a:solidFill>
                  <a:srgbClr val="FF0000"/>
                </a:solidFill>
                <a:cs typeface="Times New Roman" charset="0"/>
              </a:rPr>
              <a:t/>
            </a:r>
            <a:br>
              <a:rPr lang="pl-PL" sz="2400" b="1" smtClean="0">
                <a:solidFill>
                  <a:srgbClr val="FF0000"/>
                </a:solidFill>
                <a:cs typeface="Times New Roman" charset="0"/>
              </a:rPr>
            </a:br>
            <a:endParaRPr lang="pl-PL" sz="2400" b="1" smtClean="0">
              <a:solidFill>
                <a:srgbClr val="FF0000"/>
              </a:solidFill>
              <a:cs typeface="Times New Roman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Największe zagrożenie dla pszczół stanowią insektycydy, zarówno ze względu na masowość ich stosowania w ochronie roślin, jak i na dużą toksyczność</a:t>
            </a:r>
          </a:p>
          <a:p>
            <a:pPr algn="just"/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Do zabiegu należy zastosować insektycyd zarejestrowany do tego celu i w dawce podanej na etykiecie – instrukcji stosowania, zwracając szczególną uwagę na zatrucie pszczół</a:t>
            </a:r>
          </a:p>
          <a:p>
            <a:pPr algn="just"/>
            <a:endParaRPr lang="pl-PL" sz="2800" b="1" smtClean="0">
              <a:solidFill>
                <a:schemeClr val="bg1"/>
              </a:solidFill>
              <a:cs typeface="Times New Roman" charset="0"/>
            </a:endParaRPr>
          </a:p>
          <a:p>
            <a:endParaRPr lang="pl-PL" sz="280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Oddziaływanie środków ochrony roślin na organizmy pożyteczne: pszczoły, owady pożyteczne i mikroorganizmy, ryby, zwierzęta</a:t>
            </a:r>
            <a:r>
              <a:rPr lang="pl-PL" sz="2400" b="1" smtClean="0">
                <a:solidFill>
                  <a:srgbClr val="0000FF"/>
                </a:solidFill>
                <a:cs typeface="Times New Roman" charset="0"/>
              </a:rPr>
              <a:t>. </a:t>
            </a:r>
            <a:r>
              <a:rPr lang="pl-PL" sz="2400" b="1" smtClean="0">
                <a:solidFill>
                  <a:srgbClr val="FF0000"/>
                </a:solidFill>
                <a:cs typeface="Times New Roman" charset="0"/>
              </a:rPr>
              <a:t/>
            </a:r>
            <a:br>
              <a:rPr lang="pl-PL" sz="2400" b="1" smtClean="0">
                <a:solidFill>
                  <a:srgbClr val="FF0000"/>
                </a:solidFill>
                <a:cs typeface="Times New Roman" charset="0"/>
              </a:rPr>
            </a:br>
            <a:endParaRPr lang="pl-PL" sz="2400" b="1" smtClean="0">
              <a:solidFill>
                <a:srgbClr val="FF0000"/>
              </a:solidFill>
              <a:cs typeface="Times New Roman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just"/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Stosowanie chemicznych środków ochrony roślin to olbrzymia odpowiedzialność i o tym każdy producent winien pamiętać.</a:t>
            </a:r>
          </a:p>
          <a:p>
            <a:pPr algn="just"/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Jeśli stworzymy warunki do przeżycia wrogom naturalnym, wówczas albo dalsze zabiegi nie będą konieczne lub będzie możliwe obniżenie ich liczby.</a:t>
            </a:r>
          </a:p>
          <a:p>
            <a:pPr algn="just">
              <a:buFontTx/>
              <a:buNone/>
            </a:pPr>
            <a:endParaRPr lang="pl-PL" sz="280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>
                <a:solidFill>
                  <a:schemeClr val="bg1"/>
                </a:solidFill>
              </a:rPr>
              <a:t/>
            </a:r>
            <a:br>
              <a:rPr lang="pl-PL" sz="3200" b="1" smtClean="0">
                <a:solidFill>
                  <a:schemeClr val="bg1"/>
                </a:solidFill>
              </a:rPr>
            </a:br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>Właściwe postępowanie ze środkami ochrony roślin bardzo toksycznymi </a:t>
            </a:r>
            <a:r>
              <a:rPr lang="pl-PL" sz="3200" b="1" smtClean="0">
                <a:solidFill>
                  <a:schemeClr val="bg1"/>
                </a:solidFill>
              </a:rPr>
              <a:t/>
            </a:r>
            <a:br>
              <a:rPr lang="pl-PL" sz="3200" b="1" smtClean="0">
                <a:solidFill>
                  <a:schemeClr val="bg1"/>
                </a:solidFill>
              </a:rPr>
            </a:br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>i toksycznymi</a:t>
            </a:r>
            <a:br>
              <a:rPr lang="pl-PL" sz="3200" b="1" smtClean="0">
                <a:solidFill>
                  <a:schemeClr val="bg1"/>
                </a:solidFill>
                <a:cs typeface="Times New Roman" charset="0"/>
              </a:rPr>
            </a:br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/>
            </a:r>
            <a:br>
              <a:rPr lang="pl-PL" sz="3200" b="1" smtClean="0">
                <a:solidFill>
                  <a:schemeClr val="bg1"/>
                </a:solidFill>
                <a:cs typeface="Times New Roman" charset="0"/>
              </a:rPr>
            </a:br>
            <a:endParaRPr lang="pl-PL" sz="3200" b="1" smtClean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>
              <a:buFontTx/>
              <a:buChar char="-"/>
            </a:pPr>
            <a:r>
              <a:rPr lang="pl-PL" sz="2800" b="1" smtClean="0">
                <a:solidFill>
                  <a:schemeClr val="bg1"/>
                </a:solidFill>
              </a:rPr>
              <a:t> </a:t>
            </a: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Stosowanie tylko</a:t>
            </a:r>
            <a:r>
              <a:rPr lang="pl-PL" sz="2800" b="1" smtClean="0">
                <a:solidFill>
                  <a:schemeClr val="bg1"/>
                </a:solidFill>
              </a:rPr>
              <a:t> w </a:t>
            </a: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uzasadnion</a:t>
            </a:r>
            <a:r>
              <a:rPr lang="pl-PL" sz="2800" b="1" smtClean="0">
                <a:solidFill>
                  <a:schemeClr val="bg1"/>
                </a:solidFill>
              </a:rPr>
              <a:t>ych przypadkach</a:t>
            </a:r>
          </a:p>
          <a:p>
            <a:pPr>
              <a:buFontTx/>
              <a:buChar char="-"/>
            </a:pPr>
            <a:r>
              <a:rPr lang="pl-PL" sz="2800" b="1" smtClean="0">
                <a:solidFill>
                  <a:schemeClr val="bg1"/>
                </a:solidFill>
              </a:rPr>
              <a:t> Opakowania i miejsce przechowywania w</a:t>
            </a: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yraźnie oznakowane ostrzeżeniami (napisy, trupia czaszka ze skrzyżowanymi piszczelami) </a:t>
            </a: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800" b="1" smtClean="0">
                <a:solidFill>
                  <a:schemeClr val="bg1"/>
                </a:solidFill>
              </a:rPr>
              <a:t> </a:t>
            </a: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Przechowywanie „pod kluczem”</a:t>
            </a: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Char char="-"/>
            </a:pPr>
            <a:r>
              <a:rPr lang="pl-PL" sz="2800" b="1" smtClean="0">
                <a:solidFill>
                  <a:schemeClr val="bg1"/>
                </a:solidFill>
              </a:rPr>
              <a:t>Kontrola zużycia</a:t>
            </a: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>Właściwe postępowanie z opryskiwaczami przed i po zabiegu</a:t>
            </a:r>
            <a:br>
              <a:rPr lang="pl-PL" sz="3200" b="1" smtClean="0">
                <a:solidFill>
                  <a:schemeClr val="bg1"/>
                </a:solidFill>
                <a:cs typeface="Times New Roman" charset="0"/>
              </a:rPr>
            </a:br>
            <a:endParaRPr lang="pl-PL" sz="3200" b="1" smtClean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785926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W czasie przygotowywania środków i podczas wykonywania zabiegów trzeba przestrzegać przepisów BHP: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Odzież ochronna (ubranie, kalosze, rękawice)</a:t>
            </a:r>
          </a:p>
          <a:p>
            <a:pPr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Maska </a:t>
            </a:r>
          </a:p>
          <a:p>
            <a:pPr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Nie wolno jeść, pić, palić spożywać alkoholu podczas wykonywania zabiegów oraz bezpośrednio przed i po pracy</a:t>
            </a:r>
          </a:p>
          <a:p>
            <a:pPr>
              <a:buFontTx/>
              <a:buChar char="-"/>
            </a:pPr>
            <a:r>
              <a:rPr lang="pl-PL" sz="2800" b="1" dirty="0" smtClean="0">
                <a:solidFill>
                  <a:schemeClr val="bg1"/>
                </a:solidFill>
              </a:rPr>
              <a:t>Zmiana ubrania i dokładne mycie ciała po wykonaniu zabiegu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>Właściwe postępowanie z opryskiwaczami przed i po zabiegu</a:t>
            </a:r>
            <a:br>
              <a:rPr lang="pl-PL" sz="3200" b="1" smtClean="0">
                <a:solidFill>
                  <a:schemeClr val="bg1"/>
                </a:solidFill>
                <a:cs typeface="Times New Roman" charset="0"/>
              </a:rPr>
            </a:br>
            <a:endParaRPr lang="pl-PL" sz="3200" b="1" smtClean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2910" y="1928802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Cieczy użytkową należy przygotować w ilości nie większej niż konieczna do zastosowania na określonym areale.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Opróżnione opakowania należy przepłukać trzykrotnie wodą i popłuczyny wlać do zbiornika opryskiwacza.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Zabiegi środkami ochrony roślin powinny przeprowadzać tylko osoby przeszkolone przez jednostki organizacyjne upoważnione przez wojewódzkiego inspektora ochrony roślin i nasiennictwa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>Właściwe postępowanie z opryskiwaczami przed i po zabiegu</a:t>
            </a:r>
            <a:br>
              <a:rPr lang="pl-PL" sz="3200" b="1" smtClean="0">
                <a:solidFill>
                  <a:schemeClr val="bg1"/>
                </a:solidFill>
                <a:cs typeface="Times New Roman" charset="0"/>
              </a:rPr>
            </a:br>
            <a:endParaRPr lang="pl-PL" sz="3200" b="1" smtClean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just"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Opryskiwacz po zabiegu powinien być dokładnie umyty, najlepiej specjalnymi środkami przeznaczonymi do tego celu, wykonanymi na bazie fosforanów lub podchlorynu sodowego. </a:t>
            </a:r>
          </a:p>
          <a:p>
            <a:pPr algn="just">
              <a:buFontTx/>
              <a:buNone/>
            </a:pPr>
            <a:r>
              <a:rPr lang="pl-PL" sz="2800" b="1" dirty="0" smtClean="0">
                <a:solidFill>
                  <a:srgbClr val="0000FF"/>
                </a:solidFill>
                <a:cs typeface="Times New Roman" charset="0"/>
              </a:rPr>
              <a:t> </a:t>
            </a:r>
            <a:r>
              <a:rPr lang="pl-PL" sz="2800" b="1" dirty="0" smtClean="0">
                <a:solidFill>
                  <a:schemeClr val="bg1"/>
                </a:solidFill>
              </a:rPr>
              <a:t>Stanowisko do mycia sprzętu agrotechnicznego z oczyszczalnią ścieków lub osadnikiem do ich neutralizacji - BIOBET</a:t>
            </a:r>
          </a:p>
          <a:p>
            <a:pPr>
              <a:buFontTx/>
              <a:buNone/>
            </a:pPr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Stosowanie środków ochrony roślin w strefach ochronnych źródeł i ujęć wody oraz na terenie uzdrowisk, otulin parków narodowych oraz rezerwatów przyrody</a:t>
            </a:r>
            <a:r>
              <a:rPr lang="pl-PL" sz="3200" b="1" smtClean="0">
                <a:solidFill>
                  <a:schemeClr val="bg1"/>
                </a:solidFill>
                <a:cs typeface="Times New Roman" charset="0"/>
              </a:rPr>
              <a:t/>
            </a:r>
            <a:br>
              <a:rPr lang="pl-PL" sz="3200" b="1" smtClean="0">
                <a:solidFill>
                  <a:schemeClr val="bg1"/>
                </a:solidFill>
                <a:cs typeface="Times New Roman" charset="0"/>
              </a:rPr>
            </a:br>
            <a:endParaRPr lang="pl-PL" sz="3200" b="1" smtClean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Na roślinach uprawianych w strefach ochronnych źródeł, ujęć wody oraz na terenie uzdrowisk, otulin parków narodowych oraz rezerwatów przyrody ze względu na zdrowie ludzi i ochronę środowiska </a:t>
            </a:r>
            <a:r>
              <a:rPr lang="pl-PL" sz="2800" b="1" dirty="0" smtClean="0">
                <a:solidFill>
                  <a:srgbClr val="FF99FF"/>
                </a:solidFill>
                <a:cs typeface="Times New Roman" charset="0"/>
              </a:rPr>
              <a:t>można stosować tylko określone środki ochrony roślin.</a:t>
            </a:r>
            <a:r>
              <a:rPr lang="pl-PL" sz="2800" b="1" dirty="0" smtClean="0">
                <a:solidFill>
                  <a:schemeClr val="bg1"/>
                </a:solidFill>
                <a:cs typeface="Times New Roman" charset="0"/>
              </a:rPr>
              <a:t> Są one corocznie ogłoszone w Dzienniku Urzędowym Ministerstwa i RW przez Ministra Rolnictwa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 smtClean="0">
                <a:solidFill>
                  <a:srgbClr val="0000FF"/>
                </a:solidFill>
                <a:cs typeface="Times New Roman" charset="0"/>
              </a:rPr>
              <a:t> </a:t>
            </a:r>
            <a:endParaRPr lang="pl-PL" sz="2400" b="1" dirty="0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pl-PL" sz="2400" b="1" dirty="0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b="1" dirty="0" smtClean="0">
                <a:solidFill>
                  <a:srgbClr val="0000FF"/>
                </a:solidFill>
                <a:cs typeface="Times New Roman" charset="0"/>
              </a:rPr>
              <a:t> </a:t>
            </a:r>
            <a:endParaRPr lang="pl-PL" sz="2400" b="1" dirty="0" smtClean="0">
              <a:solidFill>
                <a:srgbClr val="3366FF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>
                <a:solidFill>
                  <a:srgbClr val="0000FF"/>
                </a:solidFill>
                <a:cs typeface="Times New Roman" charset="0"/>
              </a:rPr>
              <a:t>  </a:t>
            </a: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Porównanie metod ochrony roślin stosowanych w rolnictwie</a:t>
            </a:r>
            <a:r>
              <a:rPr lang="pl-PL" sz="2400" b="1" smtClean="0">
                <a:solidFill>
                  <a:schemeClr val="bg1"/>
                </a:solidFill>
              </a:rPr>
              <a:t> </a:t>
            </a: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ekologicznym, konwencjonalnym </a:t>
            </a:r>
            <a:r>
              <a:rPr lang="pl-PL" sz="2400" b="1" smtClean="0">
                <a:solidFill>
                  <a:schemeClr val="bg1"/>
                </a:solidFill>
              </a:rPr>
              <a:t/>
            </a:r>
            <a:br>
              <a:rPr lang="pl-PL" sz="2400" b="1" smtClean="0">
                <a:solidFill>
                  <a:schemeClr val="bg1"/>
                </a:solidFill>
              </a:rPr>
            </a:b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i w produkcji integrowanej.</a:t>
            </a:r>
            <a:br>
              <a:rPr lang="pl-PL" sz="2400" b="1" smtClean="0">
                <a:solidFill>
                  <a:schemeClr val="bg1"/>
                </a:solidFill>
                <a:cs typeface="Times New Roman" charset="0"/>
              </a:rPr>
            </a:br>
            <a:endParaRPr lang="pl-PL" sz="2400" b="1" smtClean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2400" b="1" u="sng" dirty="0" smtClean="0">
                <a:solidFill>
                  <a:schemeClr val="bg1"/>
                </a:solidFill>
                <a:cs typeface="Times New Roman" charset="0"/>
              </a:rPr>
              <a:t>Ekologiczne</a:t>
            </a: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 – nie stosuje się chemicznych środków ochrony roślin (tylko dopuszczone)</a:t>
            </a:r>
          </a:p>
          <a:p>
            <a:pPr algn="just">
              <a:lnSpc>
                <a:spcPct val="90000"/>
              </a:lnSpc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Profilaktyka pełni bardzo ważną rolę w przeciwdziałaniu wszystkim organizmom szkodliwym.</a:t>
            </a:r>
          </a:p>
          <a:p>
            <a:pPr algn="just">
              <a:lnSpc>
                <a:spcPct val="90000"/>
              </a:lnSpc>
            </a:pP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 Stwarzanie roślinom uprawnym optymalnych warunków wzrostu przez właściwe zmianowanie, staranną uprawę, nawożenie, nawadnianie ma ogromne znaczenie w eliminowaniu ujemnych skutków powodowanych przez </a:t>
            </a:r>
            <a:r>
              <a:rPr lang="pl-PL" sz="2400" b="1" dirty="0" err="1" smtClean="0">
                <a:solidFill>
                  <a:schemeClr val="bg1"/>
                </a:solidFill>
                <a:cs typeface="Times New Roman" charset="0"/>
              </a:rPr>
              <a:t>agrofagi</a:t>
            </a:r>
            <a:r>
              <a:rPr lang="pl-PL" sz="2400" b="1" dirty="0" smtClean="0">
                <a:solidFill>
                  <a:schemeClr val="bg1"/>
                </a:solidFill>
                <a:cs typeface="Times New Roman" charset="0"/>
              </a:rPr>
              <a:t>. 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pl-PL" sz="2400" b="1" dirty="0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 smtClean="0">
                <a:solidFill>
                  <a:srgbClr val="0000FF"/>
                </a:solidFill>
                <a:cs typeface="Times New Roman" charset="0"/>
              </a:rPr>
              <a:t> </a:t>
            </a:r>
            <a:endParaRPr lang="pl-PL" sz="2400" b="1" dirty="0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pl-PL" sz="2400" b="1" dirty="0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b="1" dirty="0" smtClean="0">
                <a:solidFill>
                  <a:srgbClr val="0000FF"/>
                </a:solidFill>
                <a:cs typeface="Times New Roman" charset="0"/>
              </a:rPr>
              <a:t> </a:t>
            </a:r>
            <a:endParaRPr lang="pl-PL" sz="2400" b="1" dirty="0" smtClean="0">
              <a:solidFill>
                <a:srgbClr val="3366FF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268413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pl-PL" b="1" smtClean="0">
                <a:solidFill>
                  <a:schemeClr val="bg1"/>
                </a:solidFill>
              </a:rPr>
              <a:t>W integrowanej produkcji należy stosować integrowana ochronę!</a:t>
            </a:r>
          </a:p>
          <a:p>
            <a:pPr>
              <a:buFontTx/>
              <a:buNone/>
            </a:pPr>
            <a:endParaRPr lang="pl-PL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l-PL" b="1" smtClean="0">
                <a:solidFill>
                  <a:srgbClr val="FF99FF"/>
                </a:solidFill>
              </a:rPr>
              <a:t>Metoda integrowana</a:t>
            </a:r>
            <a:r>
              <a:rPr lang="pl-PL" b="1" smtClean="0">
                <a:solidFill>
                  <a:schemeClr val="bg1"/>
                </a:solidFill>
              </a:rPr>
              <a:t> (kompleksowa) polega na łączeniu różnych metod zwalczania w taki sposób, aby do minimum ograniczyć stosowanie pestycydów.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>
                <a:solidFill>
                  <a:srgbClr val="0000FF"/>
                </a:solidFill>
                <a:cs typeface="Times New Roman" charset="0"/>
              </a:rPr>
              <a:t> </a:t>
            </a: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Porównanie metod ochrony roślin stosowanych w rolnictwie</a:t>
            </a:r>
            <a:r>
              <a:rPr lang="pl-PL" sz="2400" b="1" smtClean="0">
                <a:solidFill>
                  <a:schemeClr val="bg1"/>
                </a:solidFill>
              </a:rPr>
              <a:t> </a:t>
            </a: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ekologicznym, konwencjonalnym </a:t>
            </a:r>
            <a:r>
              <a:rPr lang="pl-PL" sz="2400" b="1" smtClean="0">
                <a:solidFill>
                  <a:schemeClr val="bg1"/>
                </a:solidFill>
              </a:rPr>
              <a:t/>
            </a:r>
            <a:br>
              <a:rPr lang="pl-PL" sz="2400" b="1" smtClean="0">
                <a:solidFill>
                  <a:schemeClr val="bg1"/>
                </a:solidFill>
              </a:rPr>
            </a:b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i w produkcji integrowanej.</a:t>
            </a:r>
            <a:br>
              <a:rPr lang="pl-PL" sz="2400" b="1" smtClean="0">
                <a:solidFill>
                  <a:schemeClr val="bg1"/>
                </a:solidFill>
                <a:cs typeface="Times New Roman" charset="0"/>
              </a:rPr>
            </a:br>
            <a:endParaRPr lang="pl-PL" sz="2400" b="1" smtClean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2400" b="1" u="sng" smtClean="0">
                <a:solidFill>
                  <a:schemeClr val="bg1"/>
                </a:solidFill>
                <a:cs typeface="Times New Roman" charset="0"/>
              </a:rPr>
              <a:t>Integrowane</a:t>
            </a: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 – polega na wykorzystywaniu wszystkich metod: kwarantanna roślin, metoda higieniczno-agrotechniczne, hodowla i uprawa odmian odpornych, metody mechaniczne, metody fizyczne,metody biologiczne, metody chemiczne i ujęciu ich w taki system, aby do minimum ograniczyć stosowanie pestycydów. Polega na racjonalnym doborze tych metod, które zapewniają korzystne konsekwencje ekonomiczne, ekologiczne i socjalne.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smtClean="0">
                <a:solidFill>
                  <a:srgbClr val="0000FF"/>
                </a:solidFill>
                <a:cs typeface="Times New Roman" charset="0"/>
              </a:rPr>
              <a:t> </a:t>
            </a:r>
            <a:endParaRPr lang="pl-PL" sz="2400" b="1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pl-PL" sz="2400" b="1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b="1" smtClean="0">
                <a:solidFill>
                  <a:srgbClr val="0000FF"/>
                </a:solidFill>
                <a:cs typeface="Times New Roman" charset="0"/>
              </a:rPr>
              <a:t> </a:t>
            </a:r>
            <a:endParaRPr lang="pl-PL" sz="2400" b="1" smtClean="0">
              <a:solidFill>
                <a:srgbClr val="3366FF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>
                <a:solidFill>
                  <a:srgbClr val="0000FF"/>
                </a:solidFill>
                <a:cs typeface="Times New Roman" charset="0"/>
              </a:rPr>
              <a:t> </a:t>
            </a: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Porównanie metod ochrony roślin stosowanych </a:t>
            </a:r>
            <a:r>
              <a:rPr lang="pl-PL" sz="2400" b="1" smtClean="0">
                <a:solidFill>
                  <a:schemeClr val="bg1"/>
                </a:solidFill>
              </a:rPr>
              <a:t/>
            </a:r>
            <a:br>
              <a:rPr lang="pl-PL" sz="2400" b="1" smtClean="0">
                <a:solidFill>
                  <a:schemeClr val="bg1"/>
                </a:solidFill>
              </a:rPr>
            </a:b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w rolnictwie</a:t>
            </a:r>
            <a:r>
              <a:rPr lang="pl-PL" sz="2400" b="1" smtClean="0">
                <a:solidFill>
                  <a:schemeClr val="bg1"/>
                </a:solidFill>
              </a:rPr>
              <a:t> </a:t>
            </a: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ekologicznym, konwencjonalnym </a:t>
            </a:r>
            <a:r>
              <a:rPr lang="pl-PL" sz="2400" b="1" smtClean="0">
                <a:solidFill>
                  <a:schemeClr val="bg1"/>
                </a:solidFill>
              </a:rPr>
              <a:t/>
            </a:r>
            <a:br>
              <a:rPr lang="pl-PL" sz="2400" b="1" smtClean="0">
                <a:solidFill>
                  <a:schemeClr val="bg1"/>
                </a:solidFill>
              </a:rPr>
            </a:br>
            <a:r>
              <a:rPr lang="pl-PL" sz="2400" b="1" smtClean="0">
                <a:solidFill>
                  <a:schemeClr val="bg1"/>
                </a:solidFill>
                <a:cs typeface="Times New Roman" charset="0"/>
              </a:rPr>
              <a:t>i w produkcji integrowanej.</a:t>
            </a:r>
            <a:br>
              <a:rPr lang="pl-PL" sz="2400" b="1" smtClean="0">
                <a:solidFill>
                  <a:schemeClr val="bg1"/>
                </a:solidFill>
                <a:cs typeface="Times New Roman" charset="0"/>
              </a:rPr>
            </a:br>
            <a:endParaRPr lang="pl-PL" sz="2400" b="1" smtClean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just">
              <a:buFontTx/>
              <a:buNone/>
            </a:pPr>
            <a:endParaRPr lang="pl-PL" sz="2800" b="1" u="sng" smtClean="0">
              <a:solidFill>
                <a:schemeClr val="bg1"/>
              </a:solidFill>
            </a:endParaRPr>
          </a:p>
          <a:p>
            <a:pPr algn="just">
              <a:buFontTx/>
              <a:buNone/>
            </a:pPr>
            <a:r>
              <a:rPr lang="pl-PL" sz="2800" b="1" u="sng" smtClean="0">
                <a:solidFill>
                  <a:schemeClr val="bg1"/>
                </a:solidFill>
                <a:cs typeface="Times New Roman" charset="0"/>
              </a:rPr>
              <a:t>Konwencjonalne </a:t>
            </a: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– pestycydy stosowane są prewencyjnie i interwencyjnie</a:t>
            </a:r>
            <a:endParaRPr lang="pl-PL" sz="2800" b="1" u="sng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buFontTx/>
              <a:buNone/>
            </a:pP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 </a:t>
            </a:r>
          </a:p>
          <a:p>
            <a:pPr algn="just">
              <a:buFontTx/>
              <a:buNone/>
            </a:pPr>
            <a:r>
              <a:rPr lang="pl-PL" sz="2800" smtClean="0">
                <a:solidFill>
                  <a:srgbClr val="0000FF"/>
                </a:solidFill>
                <a:cs typeface="Times New Roman" charset="0"/>
              </a:rPr>
              <a:t> </a:t>
            </a:r>
            <a:endParaRPr lang="pl-PL" sz="2800" b="1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buFontTx/>
              <a:buNone/>
            </a:pPr>
            <a:endParaRPr lang="pl-PL" sz="2800" b="1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buFontTx/>
              <a:buNone/>
            </a:pPr>
            <a:r>
              <a:rPr lang="pl-PL" sz="2800" b="1" smtClean="0">
                <a:solidFill>
                  <a:srgbClr val="0000FF"/>
                </a:solidFill>
                <a:cs typeface="Times New Roman" charset="0"/>
              </a:rPr>
              <a:t> </a:t>
            </a:r>
            <a:endParaRPr lang="pl-PL" sz="2800" b="1" smtClean="0">
              <a:solidFill>
                <a:srgbClr val="3366FF"/>
              </a:solidFill>
              <a:cs typeface="Times New Roman" charset="0"/>
            </a:endParaRP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smtClean="0">
                <a:solidFill>
                  <a:srgbClr val="0000FF"/>
                </a:solidFill>
                <a:cs typeface="Times New Roman" charset="0"/>
              </a:rPr>
              <a:t>   </a:t>
            </a:r>
            <a:r>
              <a:rPr lang="pl-PL" sz="2800" b="1" smtClean="0">
                <a:solidFill>
                  <a:schemeClr val="bg1"/>
                </a:solidFill>
                <a:cs typeface="Times New Roman" charset="0"/>
              </a:rPr>
              <a:t>Monitoring pozostałości środków ochrony roślin w produktach roślinnych i w środowisku.</a:t>
            </a:r>
            <a:br>
              <a:rPr lang="pl-PL" sz="2800" b="1" smtClean="0">
                <a:solidFill>
                  <a:schemeClr val="bg1"/>
                </a:solidFill>
                <a:cs typeface="Times New Roman" charset="0"/>
              </a:rPr>
            </a:br>
            <a:endParaRPr lang="pl-PL" sz="2800" b="1" smtClean="0">
              <a:solidFill>
                <a:schemeClr val="bg1"/>
              </a:solidFill>
              <a:cs typeface="Times New Roman" charset="0"/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41148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pl-PL" sz="2000" b="1" smtClean="0">
                <a:solidFill>
                  <a:srgbClr val="FF0000"/>
                </a:solidFill>
                <a:cs typeface="Times New Roman" charset="0"/>
              </a:rPr>
              <a:t>Skażenie incydentalne jest to skażenie materiału roślinnego lub gleby powstałe w wyniku: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000" b="1" smtClean="0">
                <a:solidFill>
                  <a:schemeClr val="bg1"/>
                </a:solidFill>
                <a:cs typeface="Times New Roman" charset="0"/>
              </a:rPr>
              <a:t>- stosowania środków ochrony roślin niezgodnego z zaleceniami ochrony roślin oraz prawidłową praktykę rolniczą (przedawkowanie, zastosowanie niewłaściwego środka, znoszenie środka na sąsiednie uprawy, nieprawidłowe postępowanie środkami i aparaturą służącą do przeprowadzania zabiegów)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000" b="1" smtClean="0">
                <a:solidFill>
                  <a:schemeClr val="bg1"/>
                </a:solidFill>
                <a:cs typeface="Times New Roman" charset="0"/>
              </a:rPr>
              <a:t>- przypadków losowych np. awarii aparatury, znoszenia przez prądy konwekcyjne, skażenia wody użytej do podlewania.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000" b="1" smtClean="0">
                <a:solidFill>
                  <a:schemeClr val="bg1"/>
                </a:solidFill>
                <a:cs typeface="Times New Roman" charset="0"/>
              </a:rPr>
              <a:t>- stosowanie środków złej jakości lub z ukrytymi wadami produkcyjnymi.</a:t>
            </a:r>
            <a:r>
              <a:rPr lang="pl-PL" sz="2400" b="1" u="sng" smtClean="0">
                <a:solidFill>
                  <a:schemeClr val="bg1"/>
                </a:solidFill>
                <a:cs typeface="Times New Roman" charset="0"/>
              </a:rPr>
              <a:t> </a:t>
            </a:r>
            <a:endParaRPr lang="pl-PL" sz="2400" b="1" u="sng" smtClean="0">
              <a:solidFill>
                <a:schemeClr val="bg1"/>
              </a:solidFill>
            </a:endParaRPr>
          </a:p>
          <a:p>
            <a:pPr algn="just">
              <a:lnSpc>
                <a:spcPct val="90000"/>
              </a:lnSpc>
              <a:buFontTx/>
              <a:buNone/>
            </a:pPr>
            <a:endParaRPr lang="pl-PL" sz="2400" b="1" smtClean="0">
              <a:solidFill>
                <a:schemeClr val="bg1"/>
              </a:solidFill>
              <a:cs typeface="Times New Roman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b="1" smtClean="0">
                <a:solidFill>
                  <a:srgbClr val="0000FF"/>
                </a:solidFill>
                <a:cs typeface="Times New Roman" charset="0"/>
              </a:rPr>
              <a:t> </a:t>
            </a:r>
            <a:endParaRPr lang="pl-PL" sz="2400" b="1" smtClean="0">
              <a:solidFill>
                <a:srgbClr val="3366FF"/>
              </a:solidFill>
              <a:cs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l-PL" sz="2400" b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</p:spPr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Kwarantanna roślin                        </a:t>
            </a:r>
            <a:r>
              <a:rPr lang="pl-PL" sz="2800" b="1" smtClean="0">
                <a:solidFill>
                  <a:srgbClr val="FF3300"/>
                </a:solidFill>
              </a:rPr>
              <a:t>metody </a:t>
            </a:r>
            <a:endParaRPr lang="pl-PL" sz="2800" b="1" smtClean="0">
              <a:solidFill>
                <a:schemeClr val="bg1"/>
              </a:solidFill>
            </a:endParaRPr>
          </a:p>
          <a:p>
            <a:r>
              <a:rPr lang="pl-PL" sz="2800" b="1" smtClean="0">
                <a:solidFill>
                  <a:schemeClr val="bg1"/>
                </a:solidFill>
              </a:rPr>
              <a:t>Metody hig.-agrotechniczne           </a:t>
            </a:r>
            <a:r>
              <a:rPr lang="pl-PL" sz="2800" b="1" smtClean="0">
                <a:solidFill>
                  <a:srgbClr val="FF3300"/>
                </a:solidFill>
              </a:rPr>
              <a:t>prewencyjne</a:t>
            </a:r>
            <a:endParaRPr lang="pl-PL" sz="2800" b="1" smtClean="0">
              <a:solidFill>
                <a:schemeClr val="bg1"/>
              </a:solidFill>
            </a:endParaRPr>
          </a:p>
          <a:p>
            <a:r>
              <a:rPr lang="pl-PL" sz="2800" b="1" smtClean="0">
                <a:solidFill>
                  <a:schemeClr val="bg1"/>
                </a:solidFill>
              </a:rPr>
              <a:t>Hodowla i uprawa odmian 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          roślin odpornych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Metody chemiczne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Metody mechaniczne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Metody fizyczne                          </a:t>
            </a:r>
            <a:r>
              <a:rPr lang="pl-PL" sz="2800" b="1" smtClean="0">
                <a:solidFill>
                  <a:srgbClr val="FF3300"/>
                </a:solidFill>
              </a:rPr>
              <a:t>metody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Metody biologiczne                     </a:t>
            </a:r>
            <a:r>
              <a:rPr lang="pl-PL" sz="2800" b="1" smtClean="0">
                <a:solidFill>
                  <a:srgbClr val="FF3300"/>
                </a:solidFill>
              </a:rPr>
              <a:t>interwencyjne</a:t>
            </a:r>
            <a:endParaRPr lang="pl-PL" sz="2800" b="1" smtClean="0">
              <a:solidFill>
                <a:schemeClr val="bg1"/>
              </a:solidFill>
            </a:endParaRPr>
          </a:p>
          <a:p>
            <a:r>
              <a:rPr lang="pl-PL" sz="2800" b="1" smtClean="0">
                <a:solidFill>
                  <a:schemeClr val="bg1"/>
                </a:solidFill>
              </a:rPr>
              <a:t>Metody chemiczne</a:t>
            </a:r>
          </a:p>
          <a:p>
            <a:endParaRPr lang="pl-PL" sz="2800" smtClean="0"/>
          </a:p>
          <a:p>
            <a:endParaRPr lang="pl-PL" sz="2800" smtClean="0"/>
          </a:p>
        </p:txBody>
      </p:sp>
      <p:sp>
        <p:nvSpPr>
          <p:cNvPr id="5124" name="AutoShape 4"/>
          <p:cNvSpPr>
            <a:spLocks/>
          </p:cNvSpPr>
          <p:nvPr/>
        </p:nvSpPr>
        <p:spPr bwMode="auto">
          <a:xfrm>
            <a:off x="6143625" y="1752600"/>
            <a:ext cx="180975" cy="2247900"/>
          </a:xfrm>
          <a:prstGeom prst="rightBrace">
            <a:avLst>
              <a:gd name="adj1" fmla="val 10833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l-PL" sz="2400">
              <a:solidFill>
                <a:srgbClr val="FF3300"/>
              </a:solidFill>
              <a:effectLst/>
            </a:endParaRPr>
          </a:p>
        </p:txBody>
      </p:sp>
      <p:sp>
        <p:nvSpPr>
          <p:cNvPr id="5125" name="AutoShape 5"/>
          <p:cNvSpPr>
            <a:spLocks/>
          </p:cNvSpPr>
          <p:nvPr/>
        </p:nvSpPr>
        <p:spPr bwMode="auto">
          <a:xfrm>
            <a:off x="5500688" y="4429125"/>
            <a:ext cx="142875" cy="1928813"/>
          </a:xfrm>
          <a:prstGeom prst="rightBrace">
            <a:avLst>
              <a:gd name="adj1" fmla="val 20831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l-PL" sz="2400">
              <a:solidFill>
                <a:srgbClr val="FF33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rgbClr val="FFCC66"/>
                </a:solidFill>
              </a:rPr>
              <a:t>Kwarantanna roślin</a:t>
            </a:r>
            <a:r>
              <a:rPr lang="pl-PL" sz="2800" b="1" smtClean="0">
                <a:solidFill>
                  <a:schemeClr val="bg1"/>
                </a:solidFill>
              </a:rPr>
              <a:t> - zespół zabiegów mających na celu niedopuszczenie do zawleczenia i rozprzestrzeniania w kraju ważnych gospodarczo patogenów, szkodników i chwastów.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41148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b="1" smtClean="0">
                <a:solidFill>
                  <a:srgbClr val="FFCC66"/>
                </a:solidFill>
              </a:rPr>
              <a:t>Metody higieniczno - agrotechniczne</a:t>
            </a:r>
            <a:endParaRPr lang="pl-PL" sz="2800" b="1" smtClean="0">
              <a:solidFill>
                <a:schemeClr val="bg1"/>
              </a:solidFill>
            </a:endParaRPr>
          </a:p>
          <a:p>
            <a:r>
              <a:rPr lang="pl-PL" sz="2800" b="1" smtClean="0">
                <a:solidFill>
                  <a:schemeClr val="bg1"/>
                </a:solidFill>
              </a:rPr>
              <a:t>koncentracja upraw, ograniczenie płodozmianu,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położenie pól i rodzaj gleby,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przestrzenne rozmieszczenie upraw,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niewłaściwe następstwo roślin, </a:t>
            </a:r>
          </a:p>
          <a:p>
            <a:r>
              <a:rPr lang="pl-PL" sz="2800" b="1" smtClean="0">
                <a:solidFill>
                  <a:schemeClr val="bg1"/>
                </a:solidFill>
              </a:rPr>
              <a:t>zabiegi agrotechniczne - głęboka orka, nawożenie, terminy,  rozstawa i gęstość siewu, zdrowotność materiału siewnego, zwalczanie chwastów, termin zbioru, niszczenie resztek pożniwnych,</a:t>
            </a:r>
          </a:p>
          <a:p>
            <a:pPr>
              <a:buFontTx/>
              <a:buNone/>
            </a:pPr>
            <a:endParaRPr lang="pl-PL" sz="2800" smtClean="0"/>
          </a:p>
          <a:p>
            <a:endParaRPr 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pl-PL" sz="2800" b="1" dirty="0" smtClean="0">
                <a:solidFill>
                  <a:srgbClr val="FFCC66"/>
                </a:solidFill>
              </a:rPr>
              <a:t>Hodowla i uprawa odmiana roślin</a:t>
            </a:r>
            <a:r>
              <a:rPr lang="pl-PL" sz="2800" b="1" dirty="0" smtClean="0">
                <a:solidFill>
                  <a:schemeClr val="bg1"/>
                </a:solidFill>
              </a:rPr>
              <a:t> </a:t>
            </a:r>
            <a:r>
              <a:rPr lang="pl-PL" sz="2800" b="1" dirty="0" smtClean="0">
                <a:solidFill>
                  <a:srgbClr val="FFCC66"/>
                </a:solidFill>
              </a:rPr>
              <a:t>odpornych</a:t>
            </a:r>
          </a:p>
          <a:p>
            <a:pPr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</a:rPr>
              <a:t>- odporność ekologiczna - wynika z niezgodności fenologicznej rozwoju rośliny i szkodnika</a:t>
            </a:r>
          </a:p>
          <a:p>
            <a:pPr>
              <a:buFontTx/>
              <a:buNone/>
            </a:pPr>
            <a:r>
              <a:rPr lang="pl-PL" sz="2800" b="1" dirty="0" smtClean="0">
                <a:solidFill>
                  <a:schemeClr val="bg1"/>
                </a:solidFill>
              </a:rPr>
              <a:t>- odporność genetyczna - wynika z cech dziedzicznych:</a:t>
            </a:r>
          </a:p>
          <a:p>
            <a:pPr>
              <a:buFont typeface="Wingdings" pitchFamily="2" charset="2"/>
              <a:buChar char="v"/>
            </a:pPr>
            <a:r>
              <a:rPr lang="pl-PL" sz="2800" b="1" dirty="0" smtClean="0">
                <a:solidFill>
                  <a:schemeClr val="bg1"/>
                </a:solidFill>
              </a:rPr>
              <a:t> tolerancja - roślina ma zdolność regeneracji uszkodzeń i znosi żerowanie szkodnika</a:t>
            </a:r>
          </a:p>
          <a:p>
            <a:pPr>
              <a:buFont typeface="Wingdings" pitchFamily="2" charset="2"/>
              <a:buChar char="v"/>
            </a:pPr>
            <a:r>
              <a:rPr lang="pl-PL" sz="2800" b="1" dirty="0" smtClean="0">
                <a:solidFill>
                  <a:schemeClr val="bg1"/>
                </a:solidFill>
              </a:rPr>
              <a:t> brak akceptacji - szkodnik niechętnie żeruje i rozmnaża się na roślinie lub unika jej</a:t>
            </a:r>
          </a:p>
          <a:p>
            <a:pPr>
              <a:buFontTx/>
              <a:buNone/>
            </a:pPr>
            <a:endParaRPr lang="pl-PL" sz="2800" b="1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pl-PL" sz="2800" b="1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pl-PL" sz="2800" dirty="0" smtClean="0"/>
          </a:p>
          <a:p>
            <a:endParaRPr lang="pl-PL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pl-PL" sz="2800" b="1" smtClean="0">
              <a:solidFill>
                <a:srgbClr val="FFCC66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rgbClr val="FFCC66"/>
                </a:solidFill>
              </a:rPr>
              <a:t>Metody mechaniczne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Najważniejsze -</a:t>
            </a:r>
            <a:r>
              <a:rPr lang="pl-PL" sz="2800" b="1" smtClean="0">
                <a:solidFill>
                  <a:srgbClr val="FFCC66"/>
                </a:solidFill>
              </a:rPr>
              <a:t> </a:t>
            </a:r>
            <a:r>
              <a:rPr lang="pl-PL" sz="2800" b="1" smtClean="0">
                <a:solidFill>
                  <a:schemeClr val="bg1"/>
                </a:solidFill>
              </a:rPr>
              <a:t>ustawianie zagrodzeń, siatek, odstraszanie, zbieranie i zabijanie szkodników, wyłapywanie na przynęty, niszczenie żywicieli pośrednich</a:t>
            </a: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pl-PL" sz="2800" b="1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pl-PL" sz="2800" smtClean="0"/>
          </a:p>
          <a:p>
            <a:endParaRPr 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smtClean="0">
                <a:solidFill>
                  <a:schemeClr val="bg1"/>
                </a:solidFill>
              </a:rPr>
              <a:t>METODY OCHRONY</a:t>
            </a:r>
            <a:endParaRPr lang="pl-PL" sz="280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endParaRPr lang="pl-PL" sz="2800" b="1" smtClean="0">
              <a:solidFill>
                <a:srgbClr val="FFCC66"/>
              </a:solidFill>
            </a:endParaRPr>
          </a:p>
          <a:p>
            <a:pPr>
              <a:buFontTx/>
              <a:buNone/>
            </a:pPr>
            <a:r>
              <a:rPr lang="pl-PL" sz="2800" b="1" smtClean="0">
                <a:solidFill>
                  <a:srgbClr val="FFCC66"/>
                </a:solidFill>
              </a:rPr>
              <a:t>Metody fizyczne</a:t>
            </a:r>
          </a:p>
          <a:p>
            <a:pPr>
              <a:buFontTx/>
              <a:buNone/>
            </a:pPr>
            <a:r>
              <a:rPr lang="pl-PL" sz="2800" b="1" smtClean="0">
                <a:solidFill>
                  <a:schemeClr val="bg1"/>
                </a:solidFill>
              </a:rPr>
              <a:t>Wykorzystuje się: kolory, dźwięki,  kontrolowaną atmosferę, niskie i wysokie temperatury,  </a:t>
            </a:r>
            <a:endParaRPr lang="pl-PL" sz="2800" b="1" smtClean="0">
              <a:solidFill>
                <a:srgbClr val="FFCC66"/>
              </a:solidFill>
            </a:endParaRPr>
          </a:p>
          <a:p>
            <a:pPr>
              <a:buFontTx/>
              <a:buNone/>
            </a:pPr>
            <a:endParaRPr lang="pl-PL" sz="2800" b="1" smtClean="0">
              <a:solidFill>
                <a:srgbClr val="FFCC66"/>
              </a:solidFill>
            </a:endParaRPr>
          </a:p>
          <a:p>
            <a:endParaRPr lang="pl-PL" sz="2800" smtClean="0"/>
          </a:p>
          <a:p>
            <a:endParaRPr lang="pl-PL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45720" rIns="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1352</Words>
  <Application>Microsoft Office PowerPoint</Application>
  <PresentationFormat>Pokaz na ekranie (4:3)</PresentationFormat>
  <Paragraphs>199</Paragraphs>
  <Slides>33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Projekt domyślny</vt:lpstr>
      <vt:lpstr>Slajd 1</vt:lpstr>
      <vt:lpstr>Podział środków ochrony roślin</vt:lpstr>
      <vt:lpstr>Slajd 3</vt:lpstr>
      <vt:lpstr>METODY OCHRONY</vt:lpstr>
      <vt:lpstr>METODY OCHRONY</vt:lpstr>
      <vt:lpstr>METODY OCHRONY</vt:lpstr>
      <vt:lpstr>METODY OCHRONY</vt:lpstr>
      <vt:lpstr>METODY OCHRONY</vt:lpstr>
      <vt:lpstr>METODY OCHRONY</vt:lpstr>
      <vt:lpstr>METODY OCHRONY</vt:lpstr>
      <vt:lpstr>METODY OCHRONY</vt:lpstr>
      <vt:lpstr>METODY OCHRONY</vt:lpstr>
      <vt:lpstr>METODY OCHRONY</vt:lpstr>
      <vt:lpstr>Oddziaływanie środków ochrony roślin na organizmy pożyteczne: pszczoły, owady pożyteczne                               i mikroorganizmy, ryby, zwierzęta.  </vt:lpstr>
      <vt:lpstr>METODY OCHRONY</vt:lpstr>
      <vt:lpstr>METODY OCHRONY</vt:lpstr>
      <vt:lpstr>Zasady stosowania środków ochrony roślin</vt:lpstr>
      <vt:lpstr> Ochrona organizmów pożytecznych i ich rola w integrowanej ochronie. </vt:lpstr>
      <vt:lpstr> Ochrona organizmów pożytecznych i ich rola w integrowanej ochronie. </vt:lpstr>
      <vt:lpstr> Ochrona organizmów pożytecznych i ich rola w integrowanej ochronie. </vt:lpstr>
      <vt:lpstr> Ochrona organizmów pożytecznych i ich rola w integrowanej ochronie. </vt:lpstr>
      <vt:lpstr>Oddziaływanie środków ochrony roślin na organizmy pożyteczne: pszczoły, owady pożyteczne i mikroorganizmy, ryby, zwierzęta.  </vt:lpstr>
      <vt:lpstr>Oddziaływanie środków ochrony roślin na organizmy pożyteczne: pszczoły, owady pożyteczne i mikroorganizmy, ryby, zwierzęta.  </vt:lpstr>
      <vt:lpstr> Właściwe postępowanie ze środkami ochrony roślin bardzo toksycznymi  i toksycznymi  </vt:lpstr>
      <vt:lpstr>Właściwe postępowanie z opryskiwaczami przed i po zabiegu </vt:lpstr>
      <vt:lpstr>Właściwe postępowanie z opryskiwaczami przed i po zabiegu </vt:lpstr>
      <vt:lpstr>Właściwe postępowanie z opryskiwaczami przed i po zabiegu </vt:lpstr>
      <vt:lpstr>Stosowanie środków ochrony roślin w strefach ochronnych źródeł i ujęć wody oraz na terenie uzdrowisk, otulin parków narodowych oraz rezerwatów przyrody </vt:lpstr>
      <vt:lpstr>  Porównanie metod ochrony roślin stosowanych w rolnictwie ekologicznym, konwencjonalnym  i w produkcji integrowanej. </vt:lpstr>
      <vt:lpstr> Porównanie metod ochrony roślin stosowanych w rolnictwie ekologicznym, konwencjonalnym  i w produkcji integrowanej. </vt:lpstr>
      <vt:lpstr> Porównanie metod ochrony roślin stosowanych  w rolnictwie ekologicznym, konwencjonalnym  i w produkcji integrowanej. </vt:lpstr>
      <vt:lpstr>   Monitoring pozostałości środków ochrony roślin w produktach roślinnych i w środowisku. </vt:lpstr>
      <vt:lpstr>Slajd 33</vt:lpstr>
    </vt:vector>
  </TitlesOfParts>
  <Company>INWARZ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 tytułu slajdu</dc:title>
  <dc:creator>Robert</dc:creator>
  <cp:lastModifiedBy>Mateusz</cp:lastModifiedBy>
  <cp:revision>56</cp:revision>
  <dcterms:created xsi:type="dcterms:W3CDTF">2004-02-06T07:25:33Z</dcterms:created>
  <dcterms:modified xsi:type="dcterms:W3CDTF">2020-03-26T09:07:02Z</dcterms:modified>
</cp:coreProperties>
</file>