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5ADA18-1A32-4A1B-997C-D4837FF65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43F885E-AEB1-4071-9871-117D60754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0A3D794-B2BC-4FC1-A344-3CF66148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A36E567-F86E-4A11-952A-7F6ECD8A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7953233-E3EA-4083-8656-33DD494B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599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2EDD1B7-1F3F-4EDA-92CD-FBC4A8ED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93B0682-2694-4E8B-AA0C-2D457230B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50C2054-22E4-4283-9050-6DB2F8A7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C8E3898-9900-4BA5-B566-E83E4918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9CCB923-05DB-479A-98F5-3F34BD45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988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6C0BB75B-651D-4155-814B-348B87E47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0C535D6-3B21-439A-A22A-67A66E2AA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D9A7739-CAF8-4145-9B3E-64727AB4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038CB87-3B73-4822-9583-E25AD822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D335F84-A768-4C05-A92F-625AAA88B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882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449DF00-154C-4125-9587-CF4F74D1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E8F06C9-047A-4A5C-976E-D1827790A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67626D6-0AA2-484F-B8D3-C98CF149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BA5BEBB-39CF-4936-8495-FC633FED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F707113-FA93-4861-86E3-BA2A5D32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9402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40E0E90-167A-4664-9084-76D08AE7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15F4B8E-F7B9-4D21-A330-35F3D2C25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561AB02-932D-49BF-AA0B-2FEEE958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4104C50-69EE-4A4F-860A-AF2A137C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943E165-E83D-428E-AAFA-01695C62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530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18E09E-4F31-4BAF-99F3-A8BC76EF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852C387-DD6F-47C9-B206-2E69855BE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8D2C6C2-1FA7-40FC-B2EA-C79416474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BE69629-09CF-4431-BB37-767C1AE5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BC59120-5BFC-4449-B7F2-0D6187D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786E22D-7B9D-4566-A4D7-3EFFC83E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77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6549A3-F277-4306-983F-0850B5E9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13AD381-2A77-476C-AB5B-525FDD4D0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18C94C3-A25D-4D6B-9F7D-33F25BDBE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1DD3D3C0-B634-4ECC-83DA-782FEDF45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172C430C-FA3D-4407-84D7-22977A122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0A97A95-9719-43D1-A7B8-D3212FBA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D94F9ECA-4534-4372-9E46-86FDEA5F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C897E5DF-A6D1-45A3-AC36-DB4D3821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04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86A139-6960-41A8-AB29-A585CCA6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52C0A6E-0925-49E9-8D9D-0AD7F959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1DF7B6E-FA27-4CA3-A280-91D807D8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B41591A-C627-4F86-99B0-AADE4F53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757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92CCFDF7-1E7B-4442-93EC-2EE70AEA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66B26AC0-CA57-433E-9682-9CD3637E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D49B5D6-B028-40E9-A095-676A4CF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4713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927BFC-D3A7-4FBD-94C1-1FEDDBDA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557F9D4-E5F3-45EB-A732-0C20DBDE0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452D7E3-80DE-4F9D-B8BB-B409207A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60A6BED-AC5C-4BF9-B363-DCE1D65D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9F6F5EFF-BD56-44D9-98E9-EADB2A00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48715A6-76C0-4D84-809B-1785E679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26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484C5E-DF0B-4A00-B950-A4F7B9EF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E4398083-1B87-4277-872C-62215C880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CCD9B2E7-DEB2-4544-85AD-A62BCB929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76EEFA71-E4FC-46F2-A8CF-6C779C35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2FDB1F6-713A-4141-9B42-268435E8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551B15B-51F8-4416-9D64-5EA52459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2540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A459CB41-D6F7-4C5A-9F6D-427A422C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0A81568-9326-47CE-8F72-B4F1CD451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8DB4D28-ECD3-44CE-B06D-CEB108024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3CCC-63B5-40E1-A4A0-07B0EE7AD7A2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6449810-2B46-479F-A436-CF08F73B3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2FAD012-E56B-412D-B900-593A12670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BFF7-30ED-4D99-B8F9-0F69992611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156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F472DED-9189-4C52-8A9F-2495EBA572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Zmiany w produktach wywołane obróbką cieplną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F71B501-C588-424E-8544-DA3724540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Sposoby przekazywania ciepła</a:t>
            </a:r>
          </a:p>
        </p:txBody>
      </p:sp>
    </p:spTree>
    <p:extLst>
      <p:ext uri="{BB962C8B-B14F-4D97-AF65-F5344CB8AC3E}">
        <p14:creationId xmlns:p14="http://schemas.microsoft.com/office/powerpoint/2010/main" xmlns="" val="268026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0FBF231-8C66-47B2-8D05-DEC5908F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1. Sposoby przekazywania ciepła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59ED46-F8AE-4513-ABAB-366454164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Przez przewodzenie </a:t>
            </a:r>
            <a:r>
              <a:rPr lang="pl-PL" sz="3200" dirty="0"/>
              <a:t>– przemieszczanie energii cieplnej wewnątrz ośrodka lun z jednego ośrodka do drugiego przy ich bezpośrednim kontakcie (ogrzewanie naczynia na płycie grzewczej)</a:t>
            </a:r>
          </a:p>
          <a:p>
            <a:r>
              <a:rPr lang="pl-PL" sz="3200" b="1" dirty="0"/>
              <a:t>Przez konwekcję- </a:t>
            </a:r>
            <a:r>
              <a:rPr lang="pl-PL" sz="3200" dirty="0"/>
              <a:t>przenoszenie energii cieplnej dzięki mieszaniu się cieczy lub gazów ( woda nagrzana od dna staje się lżejsza i podpływa ku górze, a na jej miejsce napływa zimna cięższa)</a:t>
            </a:r>
          </a:p>
        </p:txBody>
      </p:sp>
    </p:spTree>
    <p:extLst>
      <p:ext uri="{BB962C8B-B14F-4D97-AF65-F5344CB8AC3E}">
        <p14:creationId xmlns:p14="http://schemas.microsoft.com/office/powerpoint/2010/main" xmlns="" val="56462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06C464-AB47-4914-8376-CD66202A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Sposoby przekazywanie ciepła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55F0064-34DE-463C-8D1F-368FEBB91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b="1" dirty="0"/>
              <a:t>Przez promieniowanie </a:t>
            </a:r>
            <a:r>
              <a:rPr lang="pl-PL" sz="3200" dirty="0"/>
              <a:t>– nagrzane ścianki piekarnika wysyłają promienie cieplne i nagrzewają zawarte w nim powietrze. W technologii gastronomicznej wykorzystuje się promieniowanie podczerwone (grill) i mikrofale.</a:t>
            </a:r>
          </a:p>
          <a:p>
            <a:r>
              <a:rPr lang="pl-PL" sz="3200" dirty="0"/>
              <a:t>Metoda ogrzewania indukcyjnego – prąd jest doprowadzany do cewki indukcyjnej umieszczonej pod  ceramiczną płytą kuchenki. Wokół cewki powstaje pole magnetyczne wytwarzające prądy wirowe  w ferromagnetycznych ścianach naczynia do gotowania. Płyta jest zimna, a ciepło wytwarzane jest w naczyniu</a:t>
            </a:r>
          </a:p>
        </p:txBody>
      </p:sp>
    </p:spTree>
    <p:extLst>
      <p:ext uri="{BB962C8B-B14F-4D97-AF65-F5344CB8AC3E}">
        <p14:creationId xmlns:p14="http://schemas.microsoft.com/office/powerpoint/2010/main" xmlns="" val="4125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3459BF-762B-419B-BC8D-DC14638E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Obróbka cieplna za pomocą mikrofal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D718A6-597B-4421-B83F-CF91E0185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dirty="0"/>
              <a:t>Prąd elektryczny dostarczany do urządzenia jest przekształcany przez magnetron w fale elektromagnetyczne. Są one kierowane do kuchenki przez i pochłaniane przez potrawę. W wyniku wysokiej częstotliwości drgań  w ruch są wprowadzane najmniejsze cząsteczki dipolowe(wody) w ogrzewanej potrawie. Wytwarzają one wysoką temperaturę w jej warstwach wewnętrznych, co powoduje, że potrawa podczas obróbki się nie rumieni. W kuchniach mikrofalowych można również rozmrażać i gotować, a jeżeli mają wbudowaną grzałkę, także grillować i opiekać</a:t>
            </a:r>
          </a:p>
        </p:txBody>
      </p:sp>
    </p:spTree>
    <p:extLst>
      <p:ext uri="{BB962C8B-B14F-4D97-AF65-F5344CB8AC3E}">
        <p14:creationId xmlns:p14="http://schemas.microsoft.com/office/powerpoint/2010/main" xmlns="" val="363578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02BACD6-BDC0-4648-9792-E355CBFF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2.Zmiany </a:t>
            </a:r>
            <a:r>
              <a:rPr lang="pl-PL" b="1" dirty="0"/>
              <a:t>w produktach wywołane obróbką cieplną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BE3988-168F-4496-8BAE-5C854DA99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200" dirty="0"/>
              <a:t>Właściwy dobór parametrów procesu cieplnego wpływa na jakość potraw, dzięki czemu: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/>
              <a:t>Potrawy zachowują wartość odżywczą – maksymalną dla stosowanej obróbki cieplnej i wykorzystywanych surowców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/>
              <a:t>Ogranicza się wyciek soku komórkowego z produktów mięsnych, uzyskując odpowiednią soczystość mięs i ryb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/>
              <a:t>Wytwarza się właściwą konsystencję i strukturę potraw z mięsa, warzyw, ryb, i jaja oraz potraw mącznych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/>
              <a:t>Zostaje zachowana forma(kształt) nadana potrawie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dirty="0"/>
              <a:t>Utrzymuje się naturalną barwę warzyw i owoców</a:t>
            </a:r>
          </a:p>
        </p:txBody>
      </p:sp>
    </p:spTree>
    <p:extLst>
      <p:ext uri="{BB962C8B-B14F-4D97-AF65-F5344CB8AC3E}">
        <p14:creationId xmlns:p14="http://schemas.microsoft.com/office/powerpoint/2010/main" xmlns="" val="401037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C38440C-4141-4570-8A15-BA444520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Zmiany spowodowane obróbką termiczną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033587-9E88-407C-B1D5-3BEC0F3A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dirty="0"/>
              <a:t>Zwiększenie strawności i przyswajalności pożywienia ( rozklejenia skrobi i kolagenu, denaturacji białek, zmiękczenia błonnika, rozluźnienia tkanek)</a:t>
            </a:r>
          </a:p>
          <a:p>
            <a:r>
              <a:rPr lang="pl-PL" sz="3200" dirty="0"/>
              <a:t>Zmniejszenie objętości pożywienia na skutek odparowania wody podczas sporządzania potraw</a:t>
            </a:r>
          </a:p>
          <a:p>
            <a:r>
              <a:rPr lang="pl-PL" sz="3200" dirty="0"/>
              <a:t>Zwiększenie objętości produktów zbożowych i suchych strączkowych</a:t>
            </a:r>
          </a:p>
          <a:p>
            <a:r>
              <a:rPr lang="pl-PL" sz="3200" dirty="0"/>
              <a:t>Zniszczenie enzymów powodujących straty witamin lub niepożądaną barwę</a:t>
            </a:r>
          </a:p>
        </p:txBody>
      </p:sp>
    </p:spTree>
    <p:extLst>
      <p:ext uri="{BB962C8B-B14F-4D97-AF65-F5344CB8AC3E}">
        <p14:creationId xmlns:p14="http://schemas.microsoft.com/office/powerpoint/2010/main" xmlns="" val="173910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DA0A55B-E1E1-4DE0-A4D0-0CFFE5E3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Zmiany spowodowane obróbką</a:t>
            </a:r>
            <a:r>
              <a:rPr lang="pl-PL" dirty="0"/>
              <a:t> </a:t>
            </a:r>
            <a:r>
              <a:rPr lang="pl-PL" b="1" dirty="0"/>
              <a:t>termiczną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AAF3F4-2FA5-4260-B208-C077FE4F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Zniszczenie drobnoustrojów szkodliwych dla zdrowia</a:t>
            </a:r>
          </a:p>
          <a:p>
            <a:r>
              <a:rPr lang="pl-PL" sz="3200" dirty="0"/>
              <a:t>Wydzielanie i powstanie nowych substancji smakowych i aromatycznych</a:t>
            </a:r>
          </a:p>
          <a:p>
            <a:r>
              <a:rPr lang="pl-PL" sz="3200" dirty="0"/>
              <a:t>Zwiększenie trwałości żywności</a:t>
            </a:r>
          </a:p>
        </p:txBody>
      </p:sp>
    </p:spTree>
    <p:extLst>
      <p:ext uri="{BB962C8B-B14F-4D97-AF65-F5344CB8AC3E}">
        <p14:creationId xmlns:p14="http://schemas.microsoft.com/office/powerpoint/2010/main" xmlns="" val="2258746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377</Words>
  <Application>Microsoft Office PowerPoint</Application>
  <PresentationFormat>Niestandardowy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Zmiany w produktach wywołane obróbką cieplną</vt:lpstr>
      <vt:lpstr>1. Sposoby przekazywania ciepła</vt:lpstr>
      <vt:lpstr>Sposoby przekazywanie ciepła</vt:lpstr>
      <vt:lpstr>Obróbka cieplna za pomocą mikrofal</vt:lpstr>
      <vt:lpstr>2.Zmiany w produktach wywołane obróbką cieplną</vt:lpstr>
      <vt:lpstr>Zmiany spowodowane obróbką termiczną</vt:lpstr>
      <vt:lpstr>Zmiany spowodowane obróbką termiczną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produktach wywołane obróbką cieplną</dc:title>
  <dc:creator>user</dc:creator>
  <cp:lastModifiedBy>user</cp:lastModifiedBy>
  <cp:revision>7</cp:revision>
  <dcterms:created xsi:type="dcterms:W3CDTF">2020-04-01T15:22:59Z</dcterms:created>
  <dcterms:modified xsi:type="dcterms:W3CDTF">2020-04-01T17:47:55Z</dcterms:modified>
</cp:coreProperties>
</file>