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76" r:id="rId7"/>
    <p:sldId id="267" r:id="rId8"/>
    <p:sldId id="260" r:id="rId9"/>
    <p:sldId id="261" r:id="rId10"/>
    <p:sldId id="268" r:id="rId11"/>
    <p:sldId id="262" r:id="rId12"/>
    <p:sldId id="264" r:id="rId13"/>
    <p:sldId id="265" r:id="rId14"/>
    <p:sldId id="266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2020-03-25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takiozdobne.pl/9_kaczki.html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l.wikipedia.org/wiki/Kaczka_domow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Typy użytkowe kaczek</a:t>
            </a:r>
            <a:endParaRPr lang="pl-PL" sz="28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8\Downloads\kaczkiozdobne-tapet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991065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8\Downloads\240px-Didziosios_anties_lizda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2966844" cy="194081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827584" y="1628800"/>
            <a:ext cx="4772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Jaja krzyżówki w gnieździe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8\Downloads\Krzyżówki_DSC2838_(2)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09120"/>
            <a:ext cx="2203856" cy="146112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611560" y="6093296"/>
            <a:ext cx="3528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Kilkudniowe pisklęta krzyżówki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8\Downloads\240px-Undefduck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4150" y="2859088"/>
            <a:ext cx="3048000" cy="2032000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5292080" y="5085184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Podrośnięte pisklę krzyżówki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Biegusy 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4644008" cy="4572000"/>
          </a:xfrm>
        </p:spPr>
        <p:txBody>
          <a:bodyPr>
            <a:normAutofit lnSpcReduction="10000"/>
          </a:bodyPr>
          <a:lstStyle/>
          <a:p>
            <a:r>
              <a:rPr lang="pl-PL" sz="2000" dirty="0" smtClean="0"/>
              <a:t>D</a:t>
            </a:r>
            <a:r>
              <a:rPr lang="pl-PL" sz="2000" dirty="0" smtClean="0"/>
              <a:t>uża </a:t>
            </a:r>
            <a:r>
              <a:rPr lang="pl-PL" sz="2000" dirty="0" smtClean="0"/>
              <a:t>żywotność</a:t>
            </a:r>
          </a:p>
          <a:p>
            <a:r>
              <a:rPr lang="pl-PL" sz="2000" dirty="0" smtClean="0"/>
              <a:t>R</a:t>
            </a:r>
            <a:r>
              <a:rPr lang="pl-PL" sz="2000" dirty="0" smtClean="0"/>
              <a:t>uchliwość </a:t>
            </a:r>
            <a:endParaRPr lang="pl-PL" sz="2000" dirty="0" smtClean="0"/>
          </a:p>
          <a:p>
            <a:r>
              <a:rPr lang="pl-PL" sz="2000" dirty="0" smtClean="0"/>
              <a:t>Ż</a:t>
            </a:r>
            <a:r>
              <a:rPr lang="pl-PL" sz="2000" dirty="0" smtClean="0"/>
              <a:t>ywy</a:t>
            </a:r>
            <a:r>
              <a:rPr lang="pl-PL" sz="2000" dirty="0" smtClean="0"/>
              <a:t>, pogodny temperament</a:t>
            </a:r>
          </a:p>
          <a:p>
            <a:r>
              <a:rPr lang="pl-PL" sz="2000" dirty="0" smtClean="0"/>
              <a:t>S</a:t>
            </a:r>
            <a:r>
              <a:rPr lang="pl-PL" sz="2000" dirty="0" smtClean="0"/>
              <a:t>pionowany</a:t>
            </a:r>
            <a:r>
              <a:rPr lang="pl-PL" sz="2000" dirty="0" smtClean="0"/>
              <a:t>, smukły, wydłużony tułów w </a:t>
            </a:r>
            <a:r>
              <a:rPr lang="pl-PL" sz="2000" dirty="0" smtClean="0">
                <a:solidFill>
                  <a:srgbClr val="C00000"/>
                </a:solidFill>
              </a:rPr>
              <a:t>kształcie butelki </a:t>
            </a:r>
            <a:r>
              <a:rPr lang="pl-PL" sz="2000" dirty="0" smtClean="0"/>
              <a:t>z długą szyją i prostokątnym ustawieniem głowy nadaje </a:t>
            </a:r>
          </a:p>
          <a:p>
            <a:r>
              <a:rPr lang="pl-PL" sz="2000" dirty="0" smtClean="0"/>
              <a:t>C</a:t>
            </a:r>
            <a:r>
              <a:rPr lang="pl-PL" sz="2000" dirty="0" smtClean="0"/>
              <a:t>harakterystyczna </a:t>
            </a:r>
            <a:r>
              <a:rPr lang="pl-PL" sz="2000" dirty="0" smtClean="0"/>
              <a:t>śmieszna </a:t>
            </a:r>
            <a:r>
              <a:rPr lang="pl-PL" sz="2000" dirty="0" smtClean="0">
                <a:solidFill>
                  <a:srgbClr val="C00000"/>
                </a:solidFill>
              </a:rPr>
              <a:t>sylwetka przypominającą pingwina</a:t>
            </a:r>
          </a:p>
          <a:p>
            <a:r>
              <a:rPr lang="pl-PL" sz="2000" dirty="0" smtClean="0"/>
              <a:t>Kaczka składa od </a:t>
            </a:r>
            <a:r>
              <a:rPr lang="pl-PL" sz="2000" b="1" dirty="0" smtClean="0">
                <a:solidFill>
                  <a:srgbClr val="FF0000"/>
                </a:solidFill>
              </a:rPr>
              <a:t>150</a:t>
            </a:r>
            <a:r>
              <a:rPr lang="pl-PL" sz="2000" dirty="0" smtClean="0"/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do 230 jaj 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	</a:t>
            </a:r>
            <a:r>
              <a:rPr lang="pl-PL" sz="2000" dirty="0" smtClean="0"/>
              <a:t>o </a:t>
            </a:r>
            <a:r>
              <a:rPr lang="pl-PL" sz="2000" b="1" dirty="0" smtClean="0"/>
              <a:t>ciężarze 75g </a:t>
            </a:r>
            <a:r>
              <a:rPr lang="pl-PL" sz="2000" dirty="0" smtClean="0"/>
              <a:t>i ma skłonności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dirty="0" smtClean="0"/>
              <a:t>do </a:t>
            </a:r>
            <a:r>
              <a:rPr lang="pl-PL" sz="2000" dirty="0" smtClean="0"/>
              <a:t>zakładania gniazd i wysiadywania jaj </a:t>
            </a:r>
            <a:r>
              <a:rPr lang="pl-PL" sz="2000" b="1" dirty="0" smtClean="0"/>
              <a:t>18 </a:t>
            </a:r>
            <a:r>
              <a:rPr lang="pl-PL" sz="2000" b="1" dirty="0" smtClean="0"/>
              <a:t>- 14 sztuk</a:t>
            </a:r>
            <a:endParaRPr lang="pl-PL" sz="2000" b="1" dirty="0"/>
          </a:p>
        </p:txBody>
      </p:sp>
      <p:pic>
        <p:nvPicPr>
          <p:cNvPr id="3074" name="Picture 2" descr="C:\Users\8\Downloads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3367188" cy="2522141"/>
          </a:xfrm>
          <a:prstGeom prst="rect">
            <a:avLst/>
          </a:prstGeom>
          <a:noFill/>
        </p:spPr>
      </p:pic>
      <p:pic>
        <p:nvPicPr>
          <p:cNvPr id="3075" name="Picture 3" descr="C:\Users\8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390" y="5085184"/>
            <a:ext cx="4217610" cy="19613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Pekin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4608512" cy="4572000"/>
          </a:xfrm>
        </p:spPr>
        <p:txBody>
          <a:bodyPr>
            <a:noAutofit/>
          </a:bodyPr>
          <a:lstStyle/>
          <a:p>
            <a:r>
              <a:rPr lang="pl-PL" sz="2400" dirty="0" smtClean="0"/>
              <a:t>D</a:t>
            </a:r>
            <a:r>
              <a:rPr lang="pl-PL" sz="2400" dirty="0" smtClean="0"/>
              <a:t>obre </a:t>
            </a:r>
            <a:r>
              <a:rPr lang="pl-PL" sz="2400" dirty="0" smtClean="0"/>
              <a:t>mięso, tłuszcz, jaja </a:t>
            </a:r>
          </a:p>
          <a:p>
            <a:r>
              <a:rPr lang="pl-PL" sz="2400" dirty="0" smtClean="0"/>
              <a:t>P</a:t>
            </a:r>
            <a:r>
              <a:rPr lang="pl-PL" sz="2400" dirty="0" smtClean="0"/>
              <a:t>iękne </a:t>
            </a:r>
            <a:r>
              <a:rPr lang="pl-PL" sz="2400" dirty="0" smtClean="0"/>
              <a:t>białe pierze i puch  pościelowy</a:t>
            </a:r>
          </a:p>
          <a:p>
            <a:r>
              <a:rPr lang="pl-PL" sz="2400" dirty="0" smtClean="0"/>
              <a:t>O</a:t>
            </a:r>
            <a:r>
              <a:rPr lang="pl-PL" sz="2400" dirty="0" smtClean="0"/>
              <a:t>dporne </a:t>
            </a:r>
            <a:r>
              <a:rPr lang="pl-PL" sz="2400" dirty="0" smtClean="0"/>
              <a:t>na choroby, </a:t>
            </a:r>
          </a:p>
          <a:p>
            <a:r>
              <a:rPr lang="pl-PL" sz="2400" dirty="0" smtClean="0"/>
              <a:t>Ł</a:t>
            </a:r>
            <a:r>
              <a:rPr lang="pl-PL" sz="2400" dirty="0" smtClean="0"/>
              <a:t>atwo </a:t>
            </a:r>
            <a:r>
              <a:rPr lang="pl-PL" sz="2400" dirty="0" smtClean="0"/>
              <a:t>się chowają i szybko rosną.</a:t>
            </a:r>
          </a:p>
          <a:p>
            <a:r>
              <a:rPr lang="pl-PL" sz="2400" dirty="0" smtClean="0"/>
              <a:t>Istnieją dwa typy kaczek rasy Pekin: tak zwany </a:t>
            </a:r>
            <a:r>
              <a:rPr lang="pl-PL" sz="2400" b="1" dirty="0" err="1" smtClean="0">
                <a:solidFill>
                  <a:srgbClr val="FF0000"/>
                </a:solidFill>
              </a:rPr>
              <a:t>Pekiny</a:t>
            </a:r>
            <a:r>
              <a:rPr lang="pl-PL" sz="2400" b="1" dirty="0" smtClean="0">
                <a:solidFill>
                  <a:srgbClr val="FF0000"/>
                </a:solidFill>
              </a:rPr>
              <a:t> amerykańskie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i </a:t>
            </a:r>
            <a:r>
              <a:rPr lang="pl-PL" sz="2400" b="1" dirty="0" err="1" smtClean="0">
                <a:solidFill>
                  <a:srgbClr val="FF0000"/>
                </a:solidFill>
              </a:rPr>
              <a:t>Pekiny</a:t>
            </a:r>
            <a:r>
              <a:rPr lang="pl-PL" sz="2400" b="1" dirty="0" smtClean="0">
                <a:solidFill>
                  <a:srgbClr val="FF0000"/>
                </a:solidFill>
              </a:rPr>
              <a:t> niemieckie</a:t>
            </a:r>
            <a:r>
              <a:rPr lang="pl-PL" sz="2400" dirty="0" smtClean="0"/>
              <a:t>.</a:t>
            </a:r>
          </a:p>
          <a:p>
            <a:r>
              <a:rPr lang="pl-PL" sz="2400" dirty="0" smtClean="0"/>
              <a:t>T</a:t>
            </a:r>
            <a:r>
              <a:rPr lang="pl-PL" sz="2400" dirty="0" smtClean="0"/>
              <a:t>ułów </a:t>
            </a:r>
            <a:r>
              <a:rPr lang="pl-PL" sz="2400" dirty="0" smtClean="0"/>
              <a:t>długi, lekko uniesiony ku górze, lecz nie ustawiony pionowo</a:t>
            </a:r>
            <a:endParaRPr lang="pl-PL" sz="2400" dirty="0"/>
          </a:p>
        </p:txBody>
      </p:sp>
      <p:pic>
        <p:nvPicPr>
          <p:cNvPr id="4098" name="Picture 2" descr="C:\Users\8\Downloads\indek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492896"/>
            <a:ext cx="3659519" cy="27446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Piżmowa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752528" cy="500778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C</a:t>
            </a:r>
            <a:r>
              <a:rPr lang="pl-PL" sz="2000" dirty="0" smtClean="0"/>
              <a:t>zarno-brązowe </a:t>
            </a:r>
            <a:r>
              <a:rPr lang="pl-PL" sz="2000" dirty="0" smtClean="0"/>
              <a:t>upierzenie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dirty="0" smtClean="0"/>
              <a:t>z </a:t>
            </a:r>
            <a:r>
              <a:rPr lang="pl-PL" sz="2000" dirty="0" smtClean="0"/>
              <a:t>metalicznym, zielono-fioletowym połyskiem i z białymi lusterkami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dirty="0" smtClean="0"/>
              <a:t>na skrzydłach</a:t>
            </a:r>
          </a:p>
          <a:p>
            <a:pPr>
              <a:buNone/>
            </a:pPr>
            <a:endParaRPr lang="pl-PL" sz="2000" dirty="0" smtClean="0"/>
          </a:p>
          <a:p>
            <a:r>
              <a:rPr lang="pl-PL" sz="2000" dirty="0" smtClean="0"/>
              <a:t>Wokół oczu i dzioba znajduje się pozbawiona piór, czarno-czerwona lub czerwona skóra z brodawkami i naroślami, produkująca </a:t>
            </a:r>
            <a:r>
              <a:rPr lang="pl-PL" sz="2000" dirty="0" smtClean="0">
                <a:solidFill>
                  <a:srgbClr val="FF0000"/>
                </a:solidFill>
              </a:rPr>
              <a:t>oleisty tłuszcz o zapachu piżma, </a:t>
            </a:r>
            <a:r>
              <a:rPr lang="pl-PL" sz="2000" dirty="0" smtClean="0"/>
              <a:t>szczególnie u kaczorów w okresie godowym (stąd nazwa </a:t>
            </a:r>
            <a:r>
              <a:rPr lang="pl-PL" sz="2000" i="1" dirty="0" smtClean="0"/>
              <a:t>piżmowa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pic>
        <p:nvPicPr>
          <p:cNvPr id="5122" name="Picture 2" descr="C:\Users\8\Downloads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384376" cy="2417411"/>
          </a:xfrm>
          <a:prstGeom prst="rect">
            <a:avLst/>
          </a:prstGeom>
          <a:noFill/>
        </p:spPr>
      </p:pic>
      <p:pic>
        <p:nvPicPr>
          <p:cNvPr id="5123" name="Picture 3" descr="C:\Users\8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1734" y="4365104"/>
            <a:ext cx="332814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09600" y="764704"/>
            <a:ext cx="8153400" cy="72008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Kaczka staropolska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5076056" cy="526843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Była niegdyś najbardziej licznym gatunkiem wśród </a:t>
            </a:r>
            <a:r>
              <a:rPr lang="pl-PL" sz="2000" dirty="0" smtClean="0">
                <a:hlinkClick r:id="rId2"/>
              </a:rPr>
              <a:t>kaczek</a:t>
            </a:r>
            <a:r>
              <a:rPr lang="pl-PL" sz="2000" dirty="0" smtClean="0"/>
              <a:t> domowych</a:t>
            </a:r>
          </a:p>
          <a:p>
            <a:r>
              <a:rPr lang="pl-PL" sz="2000" dirty="0" smtClean="0"/>
              <a:t>Głowa kaczki staropolskiej jest stosunkowo mała w porównaniu </a:t>
            </a: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do </a:t>
            </a:r>
            <a:r>
              <a:rPr lang="pl-PL" sz="2000" dirty="0" smtClean="0"/>
              <a:t>reszty ciała</a:t>
            </a:r>
          </a:p>
          <a:p>
            <a:r>
              <a:rPr lang="pl-PL" sz="2000" dirty="0" smtClean="0"/>
              <a:t>C</a:t>
            </a:r>
            <a:r>
              <a:rPr lang="pl-PL" sz="2000" dirty="0" smtClean="0"/>
              <a:t>zoło </a:t>
            </a:r>
            <a:r>
              <a:rPr lang="pl-PL" sz="2000" dirty="0" smtClean="0"/>
              <a:t>jest lekko wypukłe. Brew bardzo delikatnie zarysowana. </a:t>
            </a:r>
          </a:p>
          <a:p>
            <a:r>
              <a:rPr lang="pl-PL" sz="2000" dirty="0" smtClean="0"/>
              <a:t>Oczy są wyjątkowo błyszczące</a:t>
            </a:r>
          </a:p>
          <a:p>
            <a:r>
              <a:rPr lang="pl-PL" sz="2000" dirty="0" smtClean="0"/>
              <a:t>Waga samicy kaczki hodowlanej ani też samca nie różni się od siebie zbyt wiele, jednak to samiec będzie zazwyczaj cięższy </a:t>
            </a:r>
            <a:r>
              <a:rPr lang="pl-PL" sz="2000" dirty="0" smtClean="0">
                <a:solidFill>
                  <a:srgbClr val="FF0000"/>
                </a:solidFill>
              </a:rPr>
              <a:t>(3kg - 3,5kg). </a:t>
            </a:r>
            <a:r>
              <a:rPr lang="pl-PL" sz="2000" dirty="0" smtClean="0"/>
              <a:t>Samica kaczki staropolskiej nieco lżejsza. </a:t>
            </a:r>
            <a:r>
              <a:rPr lang="pl-PL" sz="2000" b="1" dirty="0" smtClean="0"/>
              <a:t>(2,7kg - 3,3kg)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/>
          </a:p>
        </p:txBody>
      </p:sp>
      <p:pic>
        <p:nvPicPr>
          <p:cNvPr id="6146" name="Picture 2" descr="C:\Users\8\Downloads\min_parka_kaczki_krajow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8520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8153400" cy="79208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Kaczuszka afrykańska</a:t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680520" cy="5268433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Samiec kaczuszki afrykańskiej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smtClean="0"/>
              <a:t>szacie godowej jest biało-czarny z charakterystycznym metalicznym </a:t>
            </a:r>
            <a:r>
              <a:rPr lang="pl-PL" dirty="0" smtClean="0"/>
              <a:t>połyskiem</a:t>
            </a:r>
          </a:p>
          <a:p>
            <a:endParaRPr lang="pl-PL" dirty="0" smtClean="0"/>
          </a:p>
          <a:p>
            <a:r>
              <a:rPr lang="pl-PL" dirty="0" smtClean="0"/>
              <a:t>Części z białymi akcentami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to </a:t>
            </a:r>
            <a:r>
              <a:rPr lang="pl-PL" dirty="0" smtClean="0"/>
              <a:t>czoło, bok głowy, gardło oraz przednia część </a:t>
            </a:r>
            <a:r>
              <a:rPr lang="pl-PL" dirty="0" smtClean="0"/>
              <a:t>szyi</a:t>
            </a:r>
          </a:p>
          <a:p>
            <a:endParaRPr lang="pl-PL" dirty="0" smtClean="0"/>
          </a:p>
          <a:p>
            <a:r>
              <a:rPr lang="pl-PL" dirty="0" smtClean="0"/>
              <a:t>Samiec kaczuszki afrykańskiej posiada owalną zielonkawą plamkę z tyłu głowy oraz górnej części. Plamka te jest otoczona czarną </a:t>
            </a:r>
            <a:r>
              <a:rPr lang="pl-PL" dirty="0" smtClean="0"/>
              <a:t>obwódką</a:t>
            </a:r>
          </a:p>
          <a:p>
            <a:endParaRPr lang="pl-PL" dirty="0" smtClean="0"/>
          </a:p>
          <a:p>
            <a:r>
              <a:rPr lang="pl-PL" dirty="0" smtClean="0"/>
              <a:t>Wielkość kaczuszki afrykańskiej to 27-32cm.</a:t>
            </a:r>
            <a:endParaRPr lang="pl-PL" dirty="0"/>
          </a:p>
        </p:txBody>
      </p:sp>
      <p:pic>
        <p:nvPicPr>
          <p:cNvPr id="7170" name="Picture 2" descr="C:\Users\8\Downloads\min_kaczuszka_afrykansk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2780293" cy="2321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Mandarynka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067944" y="1589566"/>
            <a:ext cx="5076056" cy="5511842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Należą </a:t>
            </a:r>
            <a:r>
              <a:rPr lang="pl-PL" dirty="0" smtClean="0">
                <a:solidFill>
                  <a:srgbClr val="C00000"/>
                </a:solidFill>
              </a:rPr>
              <a:t>do grupy małych kaczek, ich masa ciała wynosi od 428 </a:t>
            </a:r>
            <a:endParaRPr lang="pl-PL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C00000"/>
                </a:solidFill>
              </a:rPr>
              <a:t>	</a:t>
            </a:r>
            <a:r>
              <a:rPr lang="pl-PL" dirty="0" smtClean="0">
                <a:solidFill>
                  <a:srgbClr val="C00000"/>
                </a:solidFill>
              </a:rPr>
              <a:t>do </a:t>
            </a:r>
            <a:r>
              <a:rPr lang="pl-PL" dirty="0" smtClean="0">
                <a:solidFill>
                  <a:srgbClr val="C00000"/>
                </a:solidFill>
              </a:rPr>
              <a:t>693 g. </a:t>
            </a:r>
            <a:endParaRPr lang="pl-PL" dirty="0" smtClean="0">
              <a:solidFill>
                <a:srgbClr val="C00000"/>
              </a:solidFill>
            </a:endParaRPr>
          </a:p>
          <a:p>
            <a:r>
              <a:rPr lang="pl-PL" dirty="0" smtClean="0"/>
              <a:t>Rozpiętość </a:t>
            </a:r>
            <a:r>
              <a:rPr lang="pl-PL" dirty="0" smtClean="0"/>
              <a:t>skrzydeł dochodzi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/>
              <a:t>do </a:t>
            </a:r>
            <a:r>
              <a:rPr lang="pl-PL" dirty="0" smtClean="0"/>
              <a:t>24 </a:t>
            </a:r>
            <a:r>
              <a:rPr lang="pl-PL" dirty="0" err="1" smtClean="0"/>
              <a:t>cm</a:t>
            </a:r>
            <a:r>
              <a:rPr lang="pl-PL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Mandarynki </a:t>
            </a:r>
            <a:r>
              <a:rPr lang="pl-PL" dirty="0" smtClean="0"/>
              <a:t>to gatunek kaczek,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u </a:t>
            </a:r>
            <a:r>
              <a:rPr lang="pl-PL" dirty="0" smtClean="0"/>
              <a:t>których występuje mocno zaznaczony dymorfizm płciowy dotyczący upierzenia.</a:t>
            </a:r>
          </a:p>
          <a:p>
            <a:r>
              <a:rPr lang="pl-PL" dirty="0" smtClean="0"/>
              <a:t>Samiec podczas sezonu godowego ma na głowie płaski czub, zbudowany z różnokolorowych piórek – zielonych, czerwonych, białych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brązowych. </a:t>
            </a:r>
            <a:endParaRPr lang="pl-PL" dirty="0" smtClean="0"/>
          </a:p>
          <a:p>
            <a:r>
              <a:rPr lang="pl-PL" dirty="0" smtClean="0"/>
              <a:t>Czoło </a:t>
            </a:r>
            <a:r>
              <a:rPr lang="pl-PL" dirty="0" smtClean="0"/>
              <a:t>jest ciemno ubarwione,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 smtClean="0"/>
              <a:t>skroni występuje białe </a:t>
            </a:r>
            <a:r>
              <a:rPr lang="pl-PL" dirty="0" smtClean="0"/>
              <a:t>pasmo</a:t>
            </a:r>
          </a:p>
          <a:p>
            <a:r>
              <a:rPr lang="pl-PL" dirty="0" smtClean="0">
                <a:solidFill>
                  <a:srgbClr val="C00000"/>
                </a:solidFill>
              </a:rPr>
              <a:t>Dolna </a:t>
            </a:r>
            <a:r>
              <a:rPr lang="pl-PL" dirty="0" smtClean="0">
                <a:solidFill>
                  <a:srgbClr val="C00000"/>
                </a:solidFill>
              </a:rPr>
              <a:t>okolica oka 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i </a:t>
            </a:r>
            <a:r>
              <a:rPr lang="pl-PL" dirty="0" smtClean="0">
                <a:solidFill>
                  <a:srgbClr val="C00000"/>
                </a:solidFill>
              </a:rPr>
              <a:t>policzek jest pomarańczowy, dziób jest wyraziście </a:t>
            </a:r>
            <a:r>
              <a:rPr lang="pl-PL" dirty="0" smtClean="0">
                <a:solidFill>
                  <a:srgbClr val="C00000"/>
                </a:solidFill>
              </a:rPr>
              <a:t>czerwony</a:t>
            </a:r>
            <a:endParaRPr lang="pl-PL" dirty="0" smtClean="0">
              <a:solidFill>
                <a:srgbClr val="C00000"/>
              </a:solidFill>
            </a:endParaRPr>
          </a:p>
          <a:p>
            <a:endParaRPr lang="pl-PL" dirty="0"/>
          </a:p>
        </p:txBody>
      </p:sp>
      <p:pic>
        <p:nvPicPr>
          <p:cNvPr id="5" name="Obraz 2" descr="2144305_kaczka--mandarynka----samczyk--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3886200" cy="29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Karolinka 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355976" y="1589566"/>
            <a:ext cx="4788024" cy="526843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rgbClr val="C00000"/>
                </a:solidFill>
              </a:rPr>
              <a:t>Samiec ma wierzch głowy i czub ciemnozielony z metalicznym połyskiem oraz dwiema białymi pręgami odchodzącymi na boki </a:t>
            </a:r>
            <a:r>
              <a:rPr lang="pl-PL" dirty="0" smtClean="0">
                <a:solidFill>
                  <a:srgbClr val="C00000"/>
                </a:solidFill>
              </a:rPr>
              <a:t>szyi</a:t>
            </a:r>
          </a:p>
          <a:p>
            <a:r>
              <a:rPr lang="pl-PL" dirty="0" smtClean="0"/>
              <a:t>D</a:t>
            </a:r>
            <a:r>
              <a:rPr lang="pl-PL" dirty="0" smtClean="0"/>
              <a:t>olna </a:t>
            </a:r>
            <a:r>
              <a:rPr lang="pl-PL" dirty="0" smtClean="0"/>
              <a:t>część głowy i otoczenie oka </a:t>
            </a:r>
            <a:r>
              <a:rPr lang="pl-PL" dirty="0" err="1" smtClean="0"/>
              <a:t>niebieskopurpurowe</a:t>
            </a:r>
            <a:r>
              <a:rPr lang="pl-PL" dirty="0" smtClean="0"/>
              <a:t>, </a:t>
            </a:r>
          </a:p>
          <a:p>
            <a:r>
              <a:rPr lang="pl-PL" dirty="0" smtClean="0"/>
              <a:t>Broda, </a:t>
            </a:r>
            <a:r>
              <a:rPr lang="pl-PL" dirty="0" err="1" smtClean="0"/>
              <a:t>boliczki</a:t>
            </a:r>
            <a:r>
              <a:rPr lang="pl-PL" dirty="0" smtClean="0"/>
              <a:t> </a:t>
            </a:r>
            <a:r>
              <a:rPr lang="pl-PL" dirty="0" smtClean="0"/>
              <a:t>i gardziel białe, pierś </a:t>
            </a:r>
            <a:r>
              <a:rPr lang="pl-PL" dirty="0" err="1" smtClean="0"/>
              <a:t>kasztanowopurpurowa</a:t>
            </a:r>
            <a:r>
              <a:rPr lang="pl-PL" dirty="0" smtClean="0"/>
              <a:t> w białe </a:t>
            </a:r>
            <a:r>
              <a:rPr lang="pl-PL" dirty="0" smtClean="0"/>
              <a:t>cętki</a:t>
            </a:r>
          </a:p>
          <a:p>
            <a:r>
              <a:rPr lang="pl-PL" dirty="0" smtClean="0"/>
              <a:t>W</a:t>
            </a:r>
            <a:r>
              <a:rPr lang="pl-PL" dirty="0" smtClean="0"/>
              <a:t>ierzch </a:t>
            </a:r>
            <a:r>
              <a:rPr lang="pl-PL" dirty="0" smtClean="0"/>
              <a:t>ciała </a:t>
            </a:r>
            <a:r>
              <a:rPr lang="pl-PL" dirty="0" err="1" smtClean="0"/>
              <a:t>brązowo-zielono-błękitny</a:t>
            </a:r>
            <a:r>
              <a:rPr lang="pl-PL" dirty="0" smtClean="0"/>
              <a:t>, boki płowożółte </a:t>
            </a:r>
            <a:r>
              <a:rPr lang="pl-PL" dirty="0" smtClean="0"/>
              <a:t>o </a:t>
            </a:r>
            <a:r>
              <a:rPr lang="pl-PL" dirty="0" smtClean="0"/>
              <a:t>drobnym, pionowym pręgowaniu, a ogon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częścią grzbietu </a:t>
            </a:r>
            <a:r>
              <a:rPr lang="pl-PL" dirty="0" smtClean="0"/>
              <a:t>czarne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>
                <a:solidFill>
                  <a:srgbClr val="C00000"/>
                </a:solidFill>
              </a:rPr>
              <a:t>Oczy </a:t>
            </a:r>
            <a:r>
              <a:rPr lang="pl-PL" dirty="0" smtClean="0">
                <a:solidFill>
                  <a:srgbClr val="C00000"/>
                </a:solidFill>
              </a:rPr>
              <a:t>u samca są </a:t>
            </a:r>
            <a:r>
              <a:rPr lang="pl-PL" dirty="0" smtClean="0">
                <a:solidFill>
                  <a:srgbClr val="C00000"/>
                </a:solidFill>
              </a:rPr>
              <a:t>czerwone</a:t>
            </a:r>
          </a:p>
          <a:p>
            <a:r>
              <a:rPr lang="pl-PL" dirty="0" smtClean="0"/>
              <a:t>W szacie spoczynkowej samce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samice są podobne do mandarynki. Są jednak od niej ciemniejsze, a samiec połyskuje nieco </a:t>
            </a:r>
            <a:r>
              <a:rPr lang="pl-PL" smtClean="0"/>
              <a:t>na </a:t>
            </a:r>
            <a:r>
              <a:rPr lang="pl-PL" smtClean="0"/>
              <a:t>zielono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169772" cy="276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153400" cy="67052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Pochodzenie</a:t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5076056" cy="4572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Kaczka domowa pochodzi </a:t>
            </a: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	</a:t>
            </a:r>
            <a:r>
              <a:rPr lang="pl-PL" sz="2400" dirty="0" smtClean="0"/>
              <a:t>od </a:t>
            </a:r>
            <a:r>
              <a:rPr lang="pl-PL" sz="2400" b="1" dirty="0" smtClean="0">
                <a:solidFill>
                  <a:srgbClr val="FF0000"/>
                </a:solidFill>
              </a:rPr>
              <a:t>dzikiej kaczki krzyżówki</a:t>
            </a:r>
            <a:r>
              <a:rPr lang="pl-PL" sz="2400" dirty="0" smtClean="0"/>
              <a:t>, zamieszkującej prawie w całej Europie, Azji, Ameryce Północnej i Afryce </a:t>
            </a:r>
            <a:r>
              <a:rPr lang="pl-PL" sz="2400" dirty="0" smtClean="0"/>
              <a:t>Północnej</a:t>
            </a:r>
          </a:p>
          <a:p>
            <a:endParaRPr lang="pl-PL" sz="2400" dirty="0" smtClean="0"/>
          </a:p>
          <a:p>
            <a:r>
              <a:rPr lang="pl-PL" sz="2400" dirty="0" smtClean="0"/>
              <a:t>W Polsce krzyżówka jest najpospolitszą kaczką dziką, odlatującą na zimę do Europy południowej i do Afryki</a:t>
            </a:r>
            <a:endParaRPr lang="pl-PL" sz="2400" dirty="0"/>
          </a:p>
        </p:txBody>
      </p:sp>
      <p:pic>
        <p:nvPicPr>
          <p:cNvPr id="1026" name="Picture 2" descr="C:\Users\8\Downloads\indek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2856"/>
            <a:ext cx="3384376" cy="2395682"/>
          </a:xfrm>
          <a:prstGeom prst="rect">
            <a:avLst/>
          </a:prstGeom>
          <a:noFill/>
        </p:spPr>
      </p:pic>
      <p:pic>
        <p:nvPicPr>
          <p:cNvPr id="1027" name="Picture 3" descr="C:\Users\8\Downloads\inde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97152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KACZKI TYPU NIEŚNEGO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316288" cy="4604775"/>
          </a:xfrm>
        </p:spPr>
        <p:txBody>
          <a:bodyPr>
            <a:noAutofit/>
          </a:bodyPr>
          <a:lstStyle/>
          <a:p>
            <a:r>
              <a:rPr lang="pl-PL" sz="2000" dirty="0" smtClean="0"/>
              <a:t>Nie są utrzymywane w Polsce</a:t>
            </a:r>
          </a:p>
          <a:p>
            <a:r>
              <a:rPr lang="pl-PL" sz="2000" dirty="0" smtClean="0"/>
              <a:t>Charakteryzuje je bardzo wysoka nieśność, </a:t>
            </a:r>
            <a:r>
              <a:rPr lang="pl-PL" sz="2000" b="1" dirty="0" smtClean="0">
                <a:solidFill>
                  <a:srgbClr val="0070C0"/>
                </a:solidFill>
              </a:rPr>
              <a:t>140-200 jaj </a:t>
            </a:r>
            <a:r>
              <a:rPr lang="pl-PL" sz="2000" dirty="0" smtClean="0"/>
              <a:t>rocznie</a:t>
            </a:r>
          </a:p>
          <a:p>
            <a:r>
              <a:rPr lang="pl-PL" sz="2000" dirty="0" smtClean="0"/>
              <a:t>Mają spionowaną postawę oraz drobną i lekką budowę – </a:t>
            </a:r>
            <a:r>
              <a:rPr lang="pl-PL" sz="2000" b="1" u="sng" dirty="0" smtClean="0">
                <a:solidFill>
                  <a:srgbClr val="FF0000"/>
                </a:solidFill>
              </a:rPr>
              <a:t>kształt butelki, sylwetka pingwina</a:t>
            </a:r>
          </a:p>
          <a:p>
            <a:r>
              <a:rPr lang="pl-PL" sz="2000" dirty="0" smtClean="0"/>
              <a:t>Ciężar dorosłego kaczora wynosi </a:t>
            </a:r>
            <a:r>
              <a:rPr lang="pl-PL" sz="2000" b="1" dirty="0" smtClean="0">
                <a:solidFill>
                  <a:srgbClr val="00B050"/>
                </a:solidFill>
              </a:rPr>
              <a:t>2,0 kg, kaczki 1,7 </a:t>
            </a:r>
            <a:r>
              <a:rPr lang="pl-PL" sz="2000" b="1" dirty="0" smtClean="0">
                <a:solidFill>
                  <a:srgbClr val="00B050"/>
                </a:solidFill>
              </a:rPr>
              <a:t>kg</a:t>
            </a:r>
          </a:p>
          <a:p>
            <a:endParaRPr lang="pl-PL" sz="2000" dirty="0" smtClean="0"/>
          </a:p>
        </p:txBody>
      </p:sp>
      <p:pic>
        <p:nvPicPr>
          <p:cNvPr id="2050" name="Picture 2" descr="C:\Users\8\Downloads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3589338" cy="2688539"/>
          </a:xfrm>
          <a:prstGeom prst="rect">
            <a:avLst/>
          </a:prstGeom>
          <a:noFill/>
        </p:spPr>
      </p:pic>
      <p:sp>
        <p:nvSpPr>
          <p:cNvPr id="8" name="Elipsa 7"/>
          <p:cNvSpPr/>
          <p:nvPr/>
        </p:nvSpPr>
        <p:spPr>
          <a:xfrm>
            <a:off x="2195736" y="5157192"/>
            <a:ext cx="6192688" cy="17008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Przedstawicielem tego typu </a:t>
            </a:r>
            <a:r>
              <a:rPr lang="pl-PL" b="1" dirty="0" smtClean="0"/>
              <a:t> 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rasa </a:t>
            </a:r>
            <a:r>
              <a:rPr lang="pl-PL" b="1" dirty="0" smtClean="0">
                <a:solidFill>
                  <a:srgbClr val="FF0000"/>
                </a:solidFill>
              </a:rPr>
              <a:t>biegus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KACZKI TYPU MIĘSNEGO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244280" cy="5007785"/>
          </a:xfrm>
        </p:spPr>
        <p:txBody>
          <a:bodyPr>
            <a:normAutofit/>
          </a:bodyPr>
          <a:lstStyle/>
          <a:p>
            <a:r>
              <a:rPr lang="pl-PL" sz="2000" dirty="0" smtClean="0"/>
              <a:t>Mają poziomą postawę</a:t>
            </a:r>
          </a:p>
          <a:p>
            <a:r>
              <a:rPr lang="pl-PL" sz="2000" dirty="0" smtClean="0"/>
              <a:t>Długi, szeroki i głęboki tułów</a:t>
            </a:r>
          </a:p>
          <a:p>
            <a:r>
              <a:rPr lang="pl-PL" sz="2000" b="1" dirty="0" smtClean="0">
                <a:solidFill>
                  <a:srgbClr val="0070C0"/>
                </a:solidFill>
              </a:rPr>
              <a:t>Charakteryzuje je szybki wzrost</a:t>
            </a:r>
            <a:r>
              <a:rPr lang="pl-PL" sz="2000" dirty="0" smtClean="0"/>
              <a:t>, dobra jakość mięsa, późna dojrzałość płciowa </a:t>
            </a:r>
          </a:p>
          <a:p>
            <a:r>
              <a:rPr lang="pl-PL" sz="2000" dirty="0" smtClean="0"/>
              <a:t>Niezbyt wysoka nieśność (około </a:t>
            </a:r>
            <a:r>
              <a:rPr lang="pl-PL" sz="2000" b="1" dirty="0" smtClean="0">
                <a:solidFill>
                  <a:srgbClr val="00B050"/>
                </a:solidFill>
              </a:rPr>
              <a:t>60-90 jaj</a:t>
            </a:r>
            <a:r>
              <a:rPr lang="pl-PL" sz="2000" dirty="0" smtClean="0"/>
              <a:t>)</a:t>
            </a:r>
          </a:p>
          <a:p>
            <a:r>
              <a:rPr lang="pl-PL" sz="2000" dirty="0" smtClean="0"/>
              <a:t>Ciężar dorosłych kaczek przekracza niekiedy </a:t>
            </a:r>
            <a:r>
              <a:rPr lang="pl-PL" sz="2000" b="1" dirty="0" smtClean="0">
                <a:solidFill>
                  <a:srgbClr val="7030A0"/>
                </a:solidFill>
              </a:rPr>
              <a:t>5 </a:t>
            </a:r>
            <a:r>
              <a:rPr lang="pl-PL" sz="2000" b="1" dirty="0" err="1" smtClean="0">
                <a:solidFill>
                  <a:srgbClr val="7030A0"/>
                </a:solidFill>
              </a:rPr>
              <a:t>kg</a:t>
            </a:r>
            <a:r>
              <a:rPr lang="pl-PL" sz="2000" dirty="0" smtClean="0"/>
              <a:t>.</a:t>
            </a:r>
            <a:endParaRPr lang="pl-PL" sz="2000" dirty="0" smtClean="0"/>
          </a:p>
        </p:txBody>
      </p:sp>
      <p:pic>
        <p:nvPicPr>
          <p:cNvPr id="5" name="Picture 2" descr="C:\Users\8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2936895" cy="2097782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123728" y="5445224"/>
            <a:ext cx="3096344" cy="1412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Przedstawiciel  </a:t>
            </a:r>
            <a:r>
              <a:rPr lang="pl-PL" b="1" dirty="0" smtClean="0"/>
              <a:t>tego typu </a:t>
            </a:r>
            <a:r>
              <a:rPr lang="pl-PL" b="1" dirty="0" smtClean="0"/>
              <a:t>się  </a:t>
            </a:r>
            <a:r>
              <a:rPr lang="pl-PL" b="1" dirty="0" smtClean="0">
                <a:solidFill>
                  <a:srgbClr val="FF0000"/>
                </a:solidFill>
              </a:rPr>
              <a:t>kaczka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00"/>
                </a:solidFill>
              </a:rPr>
              <a:t>piżmowa</a:t>
            </a:r>
            <a:endParaRPr lang="pl-PL" b="1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Odmiany kaczki piżmowej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Kaczor piżmowy </a:t>
            </a:r>
            <a:r>
              <a:rPr lang="pl-PL" dirty="0" smtClean="0"/>
              <a:t>odmiany czarnej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pl-PL" dirty="0" smtClean="0"/>
              <a:t>Kaczor piżmowy </a:t>
            </a:r>
            <a:r>
              <a:rPr lang="pl-PL" dirty="0" smtClean="0"/>
              <a:t>odmiany białej</a:t>
            </a:r>
            <a:endParaRPr lang="pl-PL" dirty="0"/>
          </a:p>
        </p:txBody>
      </p:sp>
      <p:pic>
        <p:nvPicPr>
          <p:cNvPr id="1026" name="Picture 2" descr="C:\Users\Win8\Desktop\kaczkapizmow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594367" cy="3322712"/>
          </a:xfrm>
          <a:prstGeom prst="rect">
            <a:avLst/>
          </a:prstGeom>
          <a:noFill/>
        </p:spPr>
      </p:pic>
      <p:pic>
        <p:nvPicPr>
          <p:cNvPr id="1027" name="Picture 3" descr="C:\Users\Win8\Desktop\kaczkapizmow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07655"/>
            <a:ext cx="4572000" cy="33296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100811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Kaczor </a:t>
            </a:r>
            <a:r>
              <a:rPr lang="pl-PL" dirty="0" smtClean="0"/>
              <a:t>piżmowy odmiany </a:t>
            </a:r>
            <a:r>
              <a:rPr lang="pl-PL" dirty="0" smtClean="0"/>
              <a:t>perłowej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244" y="1600200"/>
            <a:ext cx="72964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KACZKI TYPU OGÓLNOUŻYTKOWEGO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5076056" cy="493577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Charakteryzuje je pozioma lub pionowa postawa </a:t>
            </a:r>
            <a:r>
              <a:rPr lang="pl-PL" sz="2000" dirty="0" smtClean="0"/>
              <a:t>ciała</a:t>
            </a:r>
          </a:p>
          <a:p>
            <a:r>
              <a:rPr lang="pl-PL" sz="2000" dirty="0" smtClean="0"/>
              <a:t>T</a:t>
            </a:r>
            <a:r>
              <a:rPr lang="pl-PL" sz="2000" dirty="0" smtClean="0"/>
              <a:t>ułów </a:t>
            </a:r>
            <a:r>
              <a:rPr lang="pl-PL" sz="2000" dirty="0" smtClean="0"/>
              <a:t>długi, szeroki i </a:t>
            </a:r>
            <a:r>
              <a:rPr lang="pl-PL" sz="2000" dirty="0" smtClean="0"/>
              <a:t>głęboki</a:t>
            </a:r>
          </a:p>
          <a:p>
            <a:r>
              <a:rPr lang="pl-PL" sz="2000" dirty="0" smtClean="0"/>
              <a:t>P</a:t>
            </a:r>
            <a:r>
              <a:rPr lang="pl-PL" sz="2000" dirty="0" smtClean="0"/>
              <a:t>ierś </a:t>
            </a:r>
            <a:r>
              <a:rPr lang="pl-PL" sz="2000" dirty="0" smtClean="0"/>
              <a:t>szeroka i zaokrąglona</a:t>
            </a:r>
          </a:p>
          <a:p>
            <a:r>
              <a:rPr lang="pl-PL" sz="2000" b="1" dirty="0" smtClean="0">
                <a:solidFill>
                  <a:srgbClr val="C00000"/>
                </a:solidFill>
              </a:rPr>
              <a:t>Barwa </a:t>
            </a:r>
            <a:r>
              <a:rPr lang="pl-PL" sz="2000" b="1" dirty="0" smtClean="0">
                <a:solidFill>
                  <a:srgbClr val="C00000"/>
                </a:solidFill>
              </a:rPr>
              <a:t>upierzenia </a:t>
            </a:r>
            <a:r>
              <a:rPr lang="pl-PL" sz="2000" b="1" dirty="0" smtClean="0">
                <a:solidFill>
                  <a:srgbClr val="C00000"/>
                </a:solidFill>
              </a:rPr>
              <a:t>biała </a:t>
            </a:r>
            <a:r>
              <a:rPr lang="pl-PL" sz="2000" b="1" dirty="0" smtClean="0">
                <a:solidFill>
                  <a:srgbClr val="C00000"/>
                </a:solidFill>
              </a:rPr>
              <a:t>(</a:t>
            </a:r>
            <a:r>
              <a:rPr lang="pl-PL" sz="2000" b="1" dirty="0" smtClean="0">
                <a:solidFill>
                  <a:srgbClr val="C00000"/>
                </a:solidFill>
              </a:rPr>
              <a:t>odmiana amerykańska) lub kremowa (odmiana angielsko-niemiecka)</a:t>
            </a:r>
            <a:endParaRPr lang="pl-PL" sz="2000" b="1" dirty="0" smtClean="0">
              <a:solidFill>
                <a:srgbClr val="C00000"/>
              </a:solidFill>
            </a:endParaRPr>
          </a:p>
          <a:p>
            <a:r>
              <a:rPr lang="pl-PL" sz="2000" dirty="0" smtClean="0"/>
              <a:t>W</a:t>
            </a:r>
            <a:r>
              <a:rPr lang="pl-PL" sz="2000" dirty="0" smtClean="0"/>
              <a:t>ysoka nieśność </a:t>
            </a:r>
          </a:p>
          <a:p>
            <a:r>
              <a:rPr lang="pl-PL" sz="2000" dirty="0" smtClean="0"/>
              <a:t>D</a:t>
            </a:r>
            <a:r>
              <a:rPr lang="pl-PL" sz="2000" dirty="0" smtClean="0"/>
              <a:t>obra wydajność rzeźna </a:t>
            </a:r>
            <a:r>
              <a:rPr lang="pl-PL" sz="2000" dirty="0" smtClean="0"/>
              <a:t>i </a:t>
            </a:r>
            <a:r>
              <a:rPr lang="pl-PL" sz="2000" dirty="0" smtClean="0"/>
              <a:t>jakość </a:t>
            </a:r>
            <a:r>
              <a:rPr lang="pl-PL" sz="2000" dirty="0" smtClean="0"/>
              <a:t>mięsa</a:t>
            </a:r>
          </a:p>
          <a:p>
            <a:r>
              <a:rPr lang="pl-PL" sz="2000" dirty="0" smtClean="0"/>
              <a:t>Nieśność </a:t>
            </a:r>
            <a:r>
              <a:rPr lang="pl-PL" sz="2000" b="1" dirty="0" smtClean="0">
                <a:solidFill>
                  <a:srgbClr val="00B050"/>
                </a:solidFill>
              </a:rPr>
              <a:t>80-100 jaj </a:t>
            </a:r>
            <a:r>
              <a:rPr lang="pl-PL" sz="2000" dirty="0" smtClean="0"/>
              <a:t>o przeciętnym ciężarze </a:t>
            </a:r>
            <a:r>
              <a:rPr lang="pl-PL" sz="2000" b="1" dirty="0" smtClean="0">
                <a:solidFill>
                  <a:srgbClr val="00B050"/>
                </a:solidFill>
              </a:rPr>
              <a:t>70-90 g. 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5122" name="Picture 2" descr="C:\Users\8\Downloads\imag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3463323" cy="2594149"/>
          </a:xfrm>
          <a:prstGeom prst="rect">
            <a:avLst/>
          </a:prstGeom>
          <a:noFill/>
        </p:spPr>
      </p:pic>
      <p:sp>
        <p:nvSpPr>
          <p:cNvPr id="5" name="Elipsa 4"/>
          <p:cNvSpPr/>
          <p:nvPr/>
        </p:nvSpPr>
        <p:spPr>
          <a:xfrm>
            <a:off x="4572000" y="5229200"/>
            <a:ext cx="4248472" cy="16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Przedstawiciel tego typu</a:t>
            </a: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rasa </a:t>
            </a:r>
            <a:r>
              <a:rPr lang="pl-PL" b="1" dirty="0" err="1" smtClean="0">
                <a:solidFill>
                  <a:srgbClr val="FF0000"/>
                </a:solidFill>
              </a:rPr>
              <a:t>pekin</a:t>
            </a:r>
            <a:endParaRPr lang="pl-PL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Charakterystyka wybranych </a:t>
            </a:r>
            <a:br>
              <a:rPr lang="pl-PL" dirty="0" smtClean="0"/>
            </a:br>
            <a:r>
              <a:rPr lang="pl-PL" dirty="0" smtClean="0"/>
              <a:t>ras kaczek</a:t>
            </a:r>
            <a:endParaRPr lang="pl-P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459" y="2060848"/>
            <a:ext cx="101963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KACZKA KRZYŻÓWKA</a:t>
            </a:r>
            <a:endParaRPr lang="pl-PL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16016" cy="5268433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Od krzyżówki pochodzą </a:t>
            </a:r>
            <a:r>
              <a:rPr lang="pl-PL" sz="2000" b="1" dirty="0" smtClean="0">
                <a:solidFill>
                  <a:srgbClr val="FF0000"/>
                </a:solidFill>
                <a:hlinkClick r:id="rId2" tooltip="Kaczka domowa"/>
              </a:rPr>
              <a:t>kaczki domowe</a:t>
            </a:r>
            <a:endParaRPr lang="pl-PL" sz="2000" b="1" dirty="0" smtClean="0">
              <a:solidFill>
                <a:srgbClr val="FF0000"/>
              </a:solidFill>
            </a:endParaRPr>
          </a:p>
          <a:p>
            <a:r>
              <a:rPr lang="pl-PL" sz="2000" dirty="0" smtClean="0"/>
              <a:t>Samiec w szacie godowej ma zielono opalizującą głowę, odgraniczoną od reszty ciała białą obrożą</a:t>
            </a:r>
          </a:p>
          <a:p>
            <a:r>
              <a:rPr lang="pl-PL" sz="2000" dirty="0" smtClean="0"/>
              <a:t>Samica ma mniej kontrastowe ubarwienie</a:t>
            </a:r>
          </a:p>
          <a:p>
            <a:r>
              <a:rPr lang="pl-PL" sz="2000" dirty="0" smtClean="0"/>
              <a:t>O</a:t>
            </a:r>
            <a:r>
              <a:rPr lang="pl-PL" sz="2000" dirty="0" smtClean="0"/>
              <a:t>bie </a:t>
            </a:r>
            <a:r>
              <a:rPr lang="pl-PL" sz="2000" dirty="0" smtClean="0"/>
              <a:t>płcie mają pomarańczowe nogi</a:t>
            </a:r>
          </a:p>
          <a:p>
            <a:r>
              <a:rPr lang="pl-PL" sz="2000" dirty="0" smtClean="0"/>
              <a:t>Wyprowadza lęgi w okresie od kwietnia do lipca</a:t>
            </a:r>
          </a:p>
          <a:p>
            <a:r>
              <a:rPr lang="pl-PL" sz="2000" dirty="0" smtClean="0"/>
              <a:t>Składa </a:t>
            </a:r>
            <a:r>
              <a:rPr lang="pl-PL" sz="2000" b="1" dirty="0" smtClean="0">
                <a:solidFill>
                  <a:srgbClr val="FF0000"/>
                </a:solidFill>
              </a:rPr>
              <a:t>8-12</a:t>
            </a:r>
            <a:r>
              <a:rPr lang="pl-PL" sz="2000" dirty="0" smtClean="0"/>
              <a:t> jaj</a:t>
            </a:r>
          </a:p>
          <a:p>
            <a:r>
              <a:rPr lang="pl-PL" sz="2000" dirty="0" smtClean="0"/>
              <a:t>Inkubacja trwa </a:t>
            </a:r>
            <a:r>
              <a:rPr lang="pl-PL" sz="2000" b="1" dirty="0" smtClean="0">
                <a:solidFill>
                  <a:srgbClr val="FF0000"/>
                </a:solidFill>
              </a:rPr>
              <a:t>27</a:t>
            </a:r>
            <a:r>
              <a:rPr lang="pl-PL" sz="2000" b="1" dirty="0" smtClean="0"/>
              <a:t> lub </a:t>
            </a:r>
            <a:r>
              <a:rPr lang="pl-PL" sz="2000" b="1" dirty="0" smtClean="0">
                <a:solidFill>
                  <a:srgbClr val="FF0000"/>
                </a:solidFill>
              </a:rPr>
              <a:t>28 dni</a:t>
            </a:r>
          </a:p>
          <a:p>
            <a:r>
              <a:rPr lang="pl-PL" sz="2000" b="1" dirty="0" smtClean="0">
                <a:solidFill>
                  <a:srgbClr val="00B050"/>
                </a:solidFill>
              </a:rPr>
              <a:t>Gatunek łowny w okresie od 15 sierpnia do 21 grudnia</a:t>
            </a:r>
            <a:endParaRPr lang="pl-PL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8\Downloads\indek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325933" cy="2354312"/>
          </a:xfrm>
          <a:prstGeom prst="rect">
            <a:avLst/>
          </a:prstGeom>
          <a:noFill/>
        </p:spPr>
      </p:pic>
      <p:pic>
        <p:nvPicPr>
          <p:cNvPr id="2051" name="Picture 3" descr="C:\Users\8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93096"/>
            <a:ext cx="3195563" cy="22132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592</TotalTime>
  <Words>404</Words>
  <Application>Microsoft Office PowerPoint</Application>
  <PresentationFormat>Pokaz na ekranie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Średni</vt:lpstr>
      <vt:lpstr>Typy użytkowe kaczek</vt:lpstr>
      <vt:lpstr>Pochodzenie </vt:lpstr>
      <vt:lpstr>KACZKI TYPU NIEŚNEGO</vt:lpstr>
      <vt:lpstr>KACZKI TYPU MIĘSNEGO</vt:lpstr>
      <vt:lpstr>Odmiany kaczki piżmowej</vt:lpstr>
      <vt:lpstr>Kaczor piżmowy odmiany perłowej  </vt:lpstr>
      <vt:lpstr>KACZKI TYPU OGÓLNOUŻYTKOWEGO</vt:lpstr>
      <vt:lpstr>Charakterystyka wybranych  ras kaczek</vt:lpstr>
      <vt:lpstr>KACZKA KRZYŻÓWKA</vt:lpstr>
      <vt:lpstr>Slajd 10</vt:lpstr>
      <vt:lpstr>Biegusy </vt:lpstr>
      <vt:lpstr>Pekin</vt:lpstr>
      <vt:lpstr>Piżmowa</vt:lpstr>
      <vt:lpstr>Kaczka staropolska </vt:lpstr>
      <vt:lpstr>Kaczuszka afrykańska </vt:lpstr>
      <vt:lpstr>Mandarynka </vt:lpstr>
      <vt:lpstr>Karolinka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użytkowe kaczek</dc:title>
  <dc:creator>8</dc:creator>
  <cp:lastModifiedBy>8</cp:lastModifiedBy>
  <cp:revision>50</cp:revision>
  <dcterms:created xsi:type="dcterms:W3CDTF">2014-11-24T20:02:55Z</dcterms:created>
  <dcterms:modified xsi:type="dcterms:W3CDTF">2020-03-25T13:37:10Z</dcterms:modified>
</cp:coreProperties>
</file>