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0" r:id="rId4"/>
    <p:sldId id="258" r:id="rId5"/>
    <p:sldId id="259" r:id="rId6"/>
    <p:sldId id="262" r:id="rId7"/>
    <p:sldId id="263" r:id="rId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0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4950CD3-035E-494A-BE29-1DA85EA818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D2A276C-EDDB-4D6F-AEAA-2A24C7AAF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D3F3D55-A6D1-49A9-87F8-20D39A65A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0F99-F70E-4D48-8ABE-01E05E08B07A}" type="datetimeFigureOut">
              <a:rPr lang="pl-PL" smtClean="0"/>
              <a:t>29.03.2020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41336349-A12A-4E31-8163-442EC93BF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9D6ABDA-9E06-4208-8E9E-5C7E17BD9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2A08-F16D-4481-9328-CD73C095D2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35349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398F43-5375-40FC-B8A1-E4FDBB49A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A5A99BE-BE77-431D-93DC-967FE8541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3CE3FAB7-24CA-4DEE-9F93-D7241D7C2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0F99-F70E-4D48-8ABE-01E05E08B07A}" type="datetimeFigureOut">
              <a:rPr lang="pl-PL" smtClean="0"/>
              <a:t>29.03.2020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B7EFD41-AC33-4C42-8F9B-B0FB30FE2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4E1561C-33AB-432F-95A9-1FE93DB97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2A08-F16D-4481-9328-CD73C095D2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95888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8C89B104-244E-4EE5-BAFD-D39F031E0F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6D0A870E-2788-4877-88AF-40807E39A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86A2C755-4120-4438-877F-1F377F5CF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0F99-F70E-4D48-8ABE-01E05E08B07A}" type="datetimeFigureOut">
              <a:rPr lang="pl-PL" smtClean="0"/>
              <a:t>29.03.2020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07082E2-728F-48AC-A158-1E719DC51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3B0C313-58A4-4379-9231-A19B74A2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2A08-F16D-4481-9328-CD73C095D2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9992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E49813-D3A4-4C5E-A8BE-400888DAE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F4244A8-984C-4A01-BF07-241361A1CF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BC0084A-4AAE-4AD3-BA1A-1F549497D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0F99-F70E-4D48-8ABE-01E05E08B07A}" type="datetimeFigureOut">
              <a:rPr lang="pl-PL" smtClean="0"/>
              <a:t>29.03.2020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67E7CF4-3824-4412-B2B5-BA1B837C7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0E5BBF8-3407-40C0-8748-86F32C135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2A08-F16D-4481-9328-CD73C095D2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2521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BEFFFF-8812-4DAB-BA6D-215437704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9991A0ED-8EC0-4ADE-8CA2-FAF4F0C725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1DC4895-B16E-49CF-A432-43E52C4B4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0F99-F70E-4D48-8ABE-01E05E08B07A}" type="datetimeFigureOut">
              <a:rPr lang="pl-PL" smtClean="0"/>
              <a:t>29.03.2020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FD5FB19C-08E8-4B19-A5B7-121C3C247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15DB0A92-378F-4EE2-8EAD-CA4AE30B1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2A08-F16D-4481-9328-CD73C095D2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2046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CD2E83-9CE4-4EF0-B4A9-4EDB6F6A6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A6248B-F13A-46DD-9E57-74871565C5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406BC0CD-72C3-4AD0-8779-26B83422A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FE6880A7-2E82-4967-A419-061A9F04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0F99-F70E-4D48-8ABE-01E05E08B07A}" type="datetimeFigureOut">
              <a:rPr lang="pl-PL" smtClean="0"/>
              <a:t>29.03.2020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836FDB51-5B17-4C5F-81FA-77234FD92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5B85272-433E-48A0-BC6C-992A4B30B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2A08-F16D-4481-9328-CD73C095D2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69075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B3A078-9EC0-4553-9FB8-72536E315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ABC69CC-3ABE-4D55-AF0D-520D74DF24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A4AC6B8F-E70D-4EBD-B4CE-34F7CB512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18085C10-E6C2-448F-9E86-55EE2D18E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5445AB8A-7E35-442A-B687-08320177C7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0BA5FC6E-0B9D-47A3-B03A-9E9E22AFD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0F99-F70E-4D48-8ABE-01E05E08B07A}" type="datetimeFigureOut">
              <a:rPr lang="pl-PL" smtClean="0"/>
              <a:t>29.03.2020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99327273-6CB3-4574-944B-634F750C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79321B04-E6C1-48FB-A97D-B6E061AEE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2A08-F16D-4481-9328-CD73C095D2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8868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7F803D-26DA-4AE2-99D6-3AA89548A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A2E39660-F08B-4285-AD0F-DEDAFE583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0F99-F70E-4D48-8ABE-01E05E08B07A}" type="datetimeFigureOut">
              <a:rPr lang="pl-PL" smtClean="0"/>
              <a:t>29.03.2020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81E16F99-F458-4D63-A656-46954355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BA062CB-DFB8-44C1-A98A-A7D216694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2A08-F16D-4481-9328-CD73C095D2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9775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B7AF791-725B-492C-BB49-555FB07DF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0F99-F70E-4D48-8ABE-01E05E08B07A}" type="datetimeFigureOut">
              <a:rPr lang="pl-PL" smtClean="0"/>
              <a:t>29.03.2020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B80FFA71-68C2-42DE-B807-D1C9287DC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BFDD851-0F86-4E7D-BC90-4E7CDC668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2A08-F16D-4481-9328-CD73C095D2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1456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CDC6AEB-D554-478A-A5A0-C503B26CC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3A2344-E328-4450-BCE8-CC331BA2E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04985ED-8D13-4317-9452-BA0B9FAB49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B8C4B51A-4D41-46A7-AA5B-3C21C03F8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0F99-F70E-4D48-8ABE-01E05E08B07A}" type="datetimeFigureOut">
              <a:rPr lang="pl-PL" smtClean="0"/>
              <a:t>29.03.2020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7F68850C-094F-4442-AF02-BAB3FA27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283C0B60-75E8-4B1A-920E-F7E2B8CE7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2A08-F16D-4481-9328-CD73C095D2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580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4D94F6-6E50-4F7B-A99A-51FFADE05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BD0D43F3-E486-42D9-8FE4-6F521BF94F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30CBD4C7-B52C-4CC4-B90A-94C318745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6A555F8-2BF3-42AA-BEB9-44BE93C21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60F99-F70E-4D48-8ABE-01E05E08B07A}" type="datetimeFigureOut">
              <a:rPr lang="pl-PL" smtClean="0"/>
              <a:t>29.03.2020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DAD5D1A7-CF95-4B23-A5FE-F45AF216A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FF54766-3ADD-4D05-B432-3B35DB428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622A08-F16D-4481-9328-CD73C095D2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83104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FCC39981-9DED-4BC1-9D92-B7FF677F2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770C3EA-FF7B-4D45-9DD3-1C7673695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4785A52A-8646-4804-B059-A1984762E4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460F99-F70E-4D48-8ABE-01E05E08B07A}" type="datetimeFigureOut">
              <a:rPr lang="pl-PL" smtClean="0"/>
              <a:t>29.03.2020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09E011D-C3B3-426C-B1B6-ED9303CB48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AEB85DB-6A8E-4935-8BC8-001D3E3350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622A08-F16D-4481-9328-CD73C095D26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3662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?filmId=15492232950007614921&amp;from=tabbar&amp;text=%D1%83%D1%81%D1%82%D1%80%D0%BE%D0%B8%D1%82%D1%8C%D1%81%D1%8F+%D0%BD%D0%B0+%D1%80%D0%B0%D0%B1%D0%BE%D1%82%D1%83+%D1%80%D0%B0%D0%B7%D0%B3%D0%BE%D0%B2%D0%BE%D1%80" TargetMode="External"/><Relationship Id="rId2" Type="http://schemas.openxmlformats.org/officeDocument/2006/relationships/hyperlink" Target="https://yandex.ru/video/search?from=tabbar&amp;text=%D1%83%D1%81%D1%82%D1%80%D0%BE%D0%B8%D1%82%D1%8C%D1%81%D1%8F%20%D0%BD%D0%B0%20%D1%80%D0%B0%D0%B1%D0%BE%D1%82%D1%83%20%D1%80%D0%B0%D0%B7%D0%B3%D0%BE%D0%B2%D0%BE%D1%80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>
            <a:extLst>
              <a:ext uri="{FF2B5EF4-FFF2-40B4-BE49-F238E27FC236}">
                <a16:creationId xmlns:a16="http://schemas.microsoft.com/office/drawing/2014/main" id="{5F9B6477-422D-447E-8971-CFA51E7273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2167" y="3503141"/>
            <a:ext cx="11695671" cy="3354859"/>
          </a:xfrm>
        </p:spPr>
        <p:txBody>
          <a:bodyPr>
            <a:normAutofit fontScale="92500" lnSpcReduction="10000"/>
          </a:bodyPr>
          <a:lstStyle/>
          <a:p>
            <a:r>
              <a:rPr lang="pl-PL" dirty="0">
                <a:hlinkClick r:id="rId2"/>
              </a:rPr>
              <a:t>https://yandex.ru/video/preview/?filmId=425957569819909077&amp;from=tabbar&amp;text=%D1%83%D1%81%D1%82%D1%80%D0%BE%D0%B8%D1%82%D1%8C%D1%81%D1%8F+%D0%BD%D0%B0+%D1%80%D0%B0%D0%B1%D0%BE%D1%82%D1%83+%D1%80%D0%B0%D0%B7%D0%B3%D0%BE%D0%B2%D0%BE%D1%80</a:t>
            </a:r>
            <a:endParaRPr lang="ru-RU" dirty="0">
              <a:hlinkClick r:id="rId2"/>
            </a:endParaRPr>
          </a:p>
          <a:p>
            <a:endParaRPr lang="ru-RU" dirty="0">
              <a:hlinkClick r:id="rId2"/>
            </a:endParaRPr>
          </a:p>
          <a:p>
            <a:endParaRPr lang="ru-RU" dirty="0"/>
          </a:p>
          <a:p>
            <a:r>
              <a:rPr lang="pl-PL" dirty="0">
                <a:hlinkClick r:id="rId3"/>
              </a:rPr>
              <a:t>https://yandex.ru/video/preview/?filmId=15492232950007614921&amp;from=tabbar&amp;text=%D1%83%D1%81%D1%82%D1%80%D0%BE%D0%B8%D1%82%D1%8C%D1%81%D1%8F+%D0%BD%D0%B0+%D1%80%D0%B0%D0%B1%D0%BE%D1%82%D1%83+%D1%80%D0%B0%D0%B7%D0%B3%D0%BE%D0%B2%D0%BE%D1%80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pl-PL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F02ABDB-AEAE-477A-92FC-BEA47B53CC6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537519" y="2425923"/>
            <a:ext cx="1199683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altLang="pl-PL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Интервью, собеседование – </a:t>
            </a:r>
            <a:r>
              <a:rPr lang="pl-PL" altLang="pl-PL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rozmowa kwalifikacyjna</a:t>
            </a:r>
            <a:br>
              <a:rPr lang="ru-RU" altLang="pl-PL" sz="1800" dirty="0">
                <a:latin typeface="Arial" panose="020B0604020202020204" pitchFamily="34" charset="0"/>
              </a:rPr>
            </a:br>
            <a:br>
              <a:rPr lang="ru-RU" altLang="pl-PL" sz="1800" dirty="0">
                <a:latin typeface="Arial" panose="020B0604020202020204" pitchFamily="34" charset="0"/>
              </a:rPr>
            </a:br>
            <a:endParaRPr kumimoji="0" lang="pl-PL" altLang="pl-P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8AF0DD0D-61D7-416A-867D-0E328C32D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16829" cy="219456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68C564E2-40AD-4C1F-9EE2-EADF5A361B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206" y="0"/>
            <a:ext cx="2438400" cy="219456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461BFAFD-7E58-44DB-9300-14A3B13D13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222" y="0"/>
            <a:ext cx="2139778" cy="236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537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DE801647-D1B9-4FEE-A0FC-8F298F3237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31348"/>
              </p:ext>
            </p:extLst>
          </p:nvPr>
        </p:nvGraphicFramePr>
        <p:xfrm>
          <a:off x="376880" y="327455"/>
          <a:ext cx="11362040" cy="30978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020">
                  <a:extLst>
                    <a:ext uri="{9D8B030D-6E8A-4147-A177-3AD203B41FA5}">
                      <a16:colId xmlns:a16="http://schemas.microsoft.com/office/drawing/2014/main" val="2996789149"/>
                    </a:ext>
                  </a:extLst>
                </a:gridCol>
                <a:gridCol w="5681020">
                  <a:extLst>
                    <a:ext uri="{9D8B030D-6E8A-4147-A177-3AD203B41FA5}">
                      <a16:colId xmlns:a16="http://schemas.microsoft.com/office/drawing/2014/main" val="1581164932"/>
                    </a:ext>
                  </a:extLst>
                </a:gridCol>
              </a:tblGrid>
              <a:tr h="313035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C00000"/>
                          </a:solidFill>
                        </a:rPr>
                        <a:t>Wyrażenia 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rgbClr val="C00000"/>
                          </a:solidFill>
                        </a:rPr>
                        <a:t>Tłumaczenie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526972441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r>
                        <a:rPr lang="ru-RU" b="1" dirty="0"/>
                        <a:t>Прошу принять меня на должность...</a:t>
                      </a:r>
                      <a:endParaRPr lang="pl-PL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Pragnę ubiegać się o stanowisko...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954837201"/>
                  </a:ext>
                </a:extLst>
              </a:tr>
              <a:tr h="446061">
                <a:tc>
                  <a:txBody>
                    <a:bodyPr/>
                    <a:lstStyle/>
                    <a:p>
                      <a:r>
                        <a:rPr lang="ru-RU" b="1" dirty="0"/>
                        <a:t>Я хотел бы работать в вашей компании, поскольку...</a:t>
                      </a:r>
                      <a:endParaRPr lang="pl-PL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Chciałbym pracować w Państwa firmie, by móc...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65787584"/>
                  </a:ext>
                </a:extLst>
              </a:tr>
              <a:tr h="313035">
                <a:tc>
                  <a:txBody>
                    <a:bodyPr/>
                    <a:lstStyle/>
                    <a:p>
                      <a:r>
                        <a:rPr lang="ru-RU" b="1" dirty="0"/>
                        <a:t>Мои сильные стороны:...</a:t>
                      </a:r>
                      <a:endParaRPr lang="pl-PL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Moje mocne strony to ...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509917104"/>
                  </a:ext>
                </a:extLst>
              </a:tr>
              <a:tr h="782587">
                <a:tc>
                  <a:txBody>
                    <a:bodyPr/>
                    <a:lstStyle/>
                    <a:p>
                      <a:r>
                        <a:rPr lang="ru-RU" b="1" dirty="0"/>
                        <a:t>Могу сказать, что моей единственной слабой стороной/ слабыми сторонами являются... . Но я работаю над собой.</a:t>
                      </a:r>
                      <a:endParaRPr lang="pl-PL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Moją główną słabością jest.../Do moich głównych słabości należy... . Stale jednak nad nią pracuję.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4263997410"/>
                  </a:ext>
                </a:extLst>
              </a:tr>
              <a:tr h="637231">
                <a:tc>
                  <a:txBody>
                    <a:bodyPr/>
                    <a:lstStyle/>
                    <a:p>
                      <a:r>
                        <a:rPr lang="ru-RU" b="1" dirty="0"/>
                        <a:t>Я считаю себя подходящим кандидатом на позицию..., поскольку...</a:t>
                      </a:r>
                      <a:endParaRPr lang="pl-PL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Uważam, że jestem odpowiednim kandydatem na to stanowisko, ponieważ...</a:t>
                      </a: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2664312289"/>
                  </a:ext>
                </a:extLst>
              </a:tr>
            </a:tbl>
          </a:graphicData>
        </a:graphic>
      </p:graphicFrame>
      <p:graphicFrame>
        <p:nvGraphicFramePr>
          <p:cNvPr id="7" name="Tabela 7">
            <a:extLst>
              <a:ext uri="{FF2B5EF4-FFF2-40B4-BE49-F238E27FC236}">
                <a16:creationId xmlns:a16="http://schemas.microsoft.com/office/drawing/2014/main" id="{E887C691-E29F-4C96-9EA5-E708EFD6D3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337988"/>
              </p:ext>
            </p:extLst>
          </p:nvPr>
        </p:nvGraphicFramePr>
        <p:xfrm>
          <a:off x="438665" y="3496962"/>
          <a:ext cx="11283778" cy="29656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41889">
                  <a:extLst>
                    <a:ext uri="{9D8B030D-6E8A-4147-A177-3AD203B41FA5}">
                      <a16:colId xmlns:a16="http://schemas.microsoft.com/office/drawing/2014/main" val="2997827722"/>
                    </a:ext>
                  </a:extLst>
                </a:gridCol>
                <a:gridCol w="5641889">
                  <a:extLst>
                    <a:ext uri="{9D8B030D-6E8A-4147-A177-3AD203B41FA5}">
                      <a16:colId xmlns:a16="http://schemas.microsoft.com/office/drawing/2014/main" val="1094900338"/>
                    </a:ext>
                  </a:extLst>
                </a:gridCol>
              </a:tblGrid>
              <a:tr h="47449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rgbClr val="C00000"/>
                          </a:solidFill>
                        </a:rPr>
                        <a:t>Wyrażenia 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>
                          <a:solidFill>
                            <a:srgbClr val="C00000"/>
                          </a:solidFill>
                        </a:rPr>
                        <a:t>Tłumaczenie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804556619"/>
                  </a:ext>
                </a:extLst>
              </a:tr>
              <a:tr h="474499">
                <a:tc>
                  <a:txBody>
                    <a:bodyPr/>
                    <a:lstStyle/>
                    <a:p>
                      <a:r>
                        <a:rPr lang="ru-RU" b="1" dirty="0"/>
                        <a:t>Хотя у меня нет опыта работы в..., я был...</a:t>
                      </a:r>
                      <a:endParaRPr lang="pl-PL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Chociaż nie mam doświadczenia w..., to byłem...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345135590"/>
                  </a:ext>
                </a:extLst>
              </a:tr>
              <a:tr h="1542123">
                <a:tc>
                  <a:txBody>
                    <a:bodyPr/>
                    <a:lstStyle/>
                    <a:p>
                      <a:r>
                        <a:rPr lang="ru-RU" b="1" dirty="0"/>
                        <a:t>Мой родной язык..., я также говорю по...</a:t>
                      </a:r>
                      <a:endParaRPr lang="pl-PL" b="1" dirty="0"/>
                    </a:p>
                    <a:p>
                      <a:endParaRPr lang="pl-PL" b="1" dirty="0"/>
                    </a:p>
                    <a:p>
                      <a:r>
                        <a:rPr lang="ru-RU" b="1" dirty="0"/>
                        <a:t>Я отлично владею...</a:t>
                      </a:r>
                      <a:endParaRPr lang="pl-PL" b="1" dirty="0"/>
                    </a:p>
                    <a:p>
                      <a:r>
                        <a:rPr lang="ru-RU" b="1" dirty="0"/>
                        <a:t>Я свободно говорю по...</a:t>
                      </a:r>
                      <a:endParaRPr lang="pl-PL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Moim ojczystym językiem jest..., a ponadto płynnie posługuję się..</a:t>
                      </a:r>
                    </a:p>
                    <a:p>
                      <a:r>
                        <a:rPr lang="pl-PL" dirty="0"/>
                        <a:t>Osiągnąłem zaawansowany poziom w...</a:t>
                      </a:r>
                    </a:p>
                    <a:p>
                      <a:r>
                        <a:rPr lang="pl-PL" dirty="0"/>
                        <a:t>W stopniu komunikatywnym posługuję się...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1971277490"/>
                  </a:ext>
                </a:extLst>
              </a:tr>
              <a:tr h="474499">
                <a:tc>
                  <a:txBody>
                    <a:bodyPr/>
                    <a:lstStyle/>
                    <a:p>
                      <a:r>
                        <a:rPr lang="ru-RU" b="1" dirty="0"/>
                        <a:t>Я имею ...-тилетний опыт работы в...</a:t>
                      </a:r>
                      <a:endParaRPr lang="pl-PL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/>
                        <a:t>Posiadam ...-letnie doświadczenie w pracy...</a:t>
                      </a: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162587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897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>
            <a:extLst>
              <a:ext uri="{FF2B5EF4-FFF2-40B4-BE49-F238E27FC236}">
                <a16:creationId xmlns:a16="http://schemas.microsoft.com/office/drawing/2014/main" id="{C0021384-95D0-49A0-87B2-984CBF4F64C5}"/>
              </a:ext>
            </a:extLst>
          </p:cNvPr>
          <p:cNvSpPr/>
          <p:nvPr/>
        </p:nvSpPr>
        <p:spPr>
          <a:xfrm>
            <a:off x="123569" y="321276"/>
            <a:ext cx="1197369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/>
              <a:t>LIST MOTYWACYJNY</a:t>
            </a:r>
          </a:p>
          <a:p>
            <a:r>
              <a:rPr lang="pl-PL" sz="2200" b="1" dirty="0"/>
              <a:t>Przydatne zwroty: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C00000"/>
                </a:solidFill>
              </a:rPr>
              <a:t>Уважаемый / Уважаемая </a:t>
            </a:r>
            <a:r>
              <a:rPr lang="ru-RU" sz="2200" dirty="0"/>
              <a:t>– </a:t>
            </a:r>
            <a:r>
              <a:rPr lang="pl-PL" sz="2200" dirty="0"/>
              <a:t>Szanowny Pan / Pani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C00000"/>
                </a:solidFill>
              </a:rPr>
              <a:t>Я пишу, чтобы предложить Вам свою кандидатуру на должность … </a:t>
            </a:r>
            <a:r>
              <a:rPr lang="ru-RU" sz="2200" dirty="0"/>
              <a:t>– </a:t>
            </a:r>
            <a:r>
              <a:rPr lang="pl-PL" sz="2200" dirty="0"/>
              <a:t>Piszę aby ubiegać się o stanowisko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C00000"/>
                </a:solidFill>
              </a:rPr>
              <a:t>В ответ на Ваше объявление …, которое вы опубликовали в … в день … , я хотел / хотела бы предложить свою кандидатуру на должность … </a:t>
            </a:r>
            <a:r>
              <a:rPr lang="ru-RU" sz="2200" dirty="0"/>
              <a:t>– </a:t>
            </a:r>
            <a:r>
              <a:rPr lang="pl-PL" sz="2200" dirty="0"/>
              <a:t>W odpowiedzi na ogłoszenie (nazwa gazety / strony internetowej) zamieszczone w …  w dniu … (dzień), chciałbym ubiegać się o stanowisko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C00000"/>
                </a:solidFill>
              </a:rPr>
              <a:t>Мне очень приятно предложить свою кандидатуру на должность … </a:t>
            </a:r>
            <a:r>
              <a:rPr lang="ru-RU" sz="2200" dirty="0"/>
              <a:t>– </a:t>
            </a:r>
            <a:r>
              <a:rPr lang="pl-PL" sz="2200" dirty="0"/>
              <a:t>Mam przyjemność zgłosić swoją kandydaturę na stanowisko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C00000"/>
                </a:solidFill>
              </a:rPr>
              <a:t>Я окончил … в … </a:t>
            </a:r>
            <a:r>
              <a:rPr lang="ru-RU" sz="2200" dirty="0"/>
              <a:t>– </a:t>
            </a:r>
            <a:r>
              <a:rPr lang="pl-PL" sz="2200" dirty="0"/>
              <a:t>Ukończyłem … (uczelnia) w … (rok)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C00000"/>
                </a:solidFill>
              </a:rPr>
              <a:t>Я хотел бы у Вас работать для того, чтобы… </a:t>
            </a:r>
            <a:r>
              <a:rPr lang="ru-RU" sz="2200" dirty="0"/>
              <a:t>– </a:t>
            </a:r>
            <a:r>
              <a:rPr lang="pl-PL" sz="2200" dirty="0"/>
              <a:t>Chciałbym dla was pracować by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C00000"/>
                </a:solidFill>
              </a:rPr>
              <a:t>Я отлично подхожу на эту должность, потому что  … </a:t>
            </a:r>
            <a:r>
              <a:rPr lang="ru-RU" sz="2200" dirty="0"/>
              <a:t>– </a:t>
            </a:r>
            <a:r>
              <a:rPr lang="pl-PL" sz="2200" dirty="0"/>
              <a:t>Nadawałbym się na to stanowisko gdyż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C00000"/>
                </a:solidFill>
              </a:rPr>
              <a:t>Моими плюсами являются… / Мои сильные стороны – это … </a:t>
            </a:r>
            <a:r>
              <a:rPr lang="ru-RU" sz="2200" dirty="0"/>
              <a:t>– </a:t>
            </a:r>
            <a:r>
              <a:rPr lang="pl-PL" sz="2200" dirty="0"/>
              <a:t>Moje zalety / mocne strony to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C00000"/>
                </a:solidFill>
              </a:rPr>
              <a:t>Моим родным языком является … , но я также бегло разговариваю на … </a:t>
            </a:r>
            <a:r>
              <a:rPr lang="ru-RU" sz="2200" dirty="0"/>
              <a:t>– </a:t>
            </a:r>
            <a:r>
              <a:rPr lang="pl-PL" sz="2200" dirty="0"/>
              <a:t>Moim ojczystym językiem jest …, lecz potrafię także płynnie mówić po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C00000"/>
                </a:solidFill>
              </a:rPr>
              <a:t>Я свободен для собеседования … </a:t>
            </a:r>
            <a:r>
              <a:rPr lang="ru-RU" sz="2200" dirty="0"/>
              <a:t>– </a:t>
            </a:r>
            <a:r>
              <a:rPr lang="pl-PL" sz="2200" dirty="0"/>
              <a:t>Jestem dostępny do rozmowy kwalifikacyjnej … (dni kiedy możemy)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srgbClr val="C00000"/>
                </a:solidFill>
              </a:rPr>
              <a:t>С уважением, Ф.И.О (Фамилия, Имя, Отчество) … </a:t>
            </a:r>
            <a:r>
              <a:rPr lang="ru-RU" sz="2200" dirty="0"/>
              <a:t>– </a:t>
            </a:r>
            <a:r>
              <a:rPr lang="pl-PL" sz="2200" dirty="0"/>
              <a:t>Z poważaniem, …</a:t>
            </a:r>
          </a:p>
        </p:txBody>
      </p:sp>
    </p:spTree>
    <p:extLst>
      <p:ext uri="{BB962C8B-B14F-4D97-AF65-F5344CB8AC3E}">
        <p14:creationId xmlns:p14="http://schemas.microsoft.com/office/powerpoint/2010/main" val="3338269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CCE9B4F3-06D2-49FF-AC0F-EBDE2D57966D}"/>
              </a:ext>
            </a:extLst>
          </p:cNvPr>
          <p:cNvSpPr/>
          <p:nvPr/>
        </p:nvSpPr>
        <p:spPr>
          <a:xfrm>
            <a:off x="154459" y="549876"/>
            <a:ext cx="11732741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Пожалуйста, расскажите что-нибудь о себе.</a:t>
            </a:r>
            <a:endParaRPr lang="pl-PL" b="1" dirty="0"/>
          </a:p>
          <a:p>
            <a:r>
              <a:rPr lang="ru-RU" sz="2400" i="1" dirty="0"/>
              <a:t>Я родился …, в последние … месяцы / годы я жил в … . Я окончил … в … . После учебы я работал … в… . Я был бы рад присоединиться к вашей компании, потому что  … .Я думаю, что я мог бы приобрести новые навыки и практику, а также развиваться, как специалист. Я очень трудолюбивый и  … человек. Я хорош в … и … .Моим хобби является … я проявляю огромный интерес…. Чтобы Вы ещё хотели узнать обо мне?</a:t>
            </a:r>
            <a:endParaRPr lang="pl-PL" sz="2400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93CF4D9C-0BFE-4DCB-A166-1D9BA528EF94}"/>
              </a:ext>
            </a:extLst>
          </p:cNvPr>
          <p:cNvSpPr/>
          <p:nvPr/>
        </p:nvSpPr>
        <p:spPr>
          <a:xfrm>
            <a:off x="154459" y="2919756"/>
            <a:ext cx="116524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Какие были Ваши обязанности на предыдущей работе?</a:t>
            </a:r>
            <a:endParaRPr lang="pl-PL" sz="2800" b="1" dirty="0"/>
          </a:p>
          <a:p>
            <a:r>
              <a:rPr lang="ru-RU" sz="2400" i="1" dirty="0"/>
              <a:t>В мои ежедневные обязанности входило: …, …, … . Так же один раз в неделю я был ответственен за:…, кроме того, каждый месяц я … . Моими главными обязанностями были …, но я также … .</a:t>
            </a:r>
            <a:endParaRPr lang="pl-PL" sz="24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53292D5B-4BF8-4F82-A662-D217A7671885}"/>
              </a:ext>
            </a:extLst>
          </p:cNvPr>
          <p:cNvSpPr/>
          <p:nvPr/>
        </p:nvSpPr>
        <p:spPr>
          <a:xfrm>
            <a:off x="154459" y="4612756"/>
            <a:ext cx="1149178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Какие Ваши сильные стороны?</a:t>
            </a:r>
            <a:endParaRPr lang="pl-PL" sz="2800" b="1" dirty="0"/>
          </a:p>
          <a:p>
            <a:r>
              <a:rPr lang="ru-RU" sz="2400" i="1" dirty="0"/>
              <a:t>Я считаю, что моей сильной стороной является … . Эта черта помогает мне избегать сложных ситуаций, например …  и … . Так же, я великолепен в … . Я хорош в … . Я думаю, что я отлично справляюсь … . Во время учебы в школе, в старших классах, я занимался … .</a:t>
            </a:r>
            <a:endParaRPr lang="pl-PL" sz="24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43B8017-70CB-4915-8711-5ACB26E0A8D7}"/>
              </a:ext>
            </a:extLst>
          </p:cNvPr>
          <p:cNvSpPr txBox="1"/>
          <p:nvPr/>
        </p:nvSpPr>
        <p:spPr>
          <a:xfrm>
            <a:off x="1149178" y="15445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62EC5BE-DB12-43AB-A6DD-580907EF10DE}"/>
              </a:ext>
            </a:extLst>
          </p:cNvPr>
          <p:cNvSpPr txBox="1"/>
          <p:nvPr/>
        </p:nvSpPr>
        <p:spPr>
          <a:xfrm>
            <a:off x="154459" y="49427"/>
            <a:ext cx="30820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</a:rPr>
              <a:t>Вопросы:</a:t>
            </a:r>
            <a:endParaRPr lang="pl-PL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946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87AB022B-4AAF-407B-B4FE-BD5508FE0D03}"/>
              </a:ext>
            </a:extLst>
          </p:cNvPr>
          <p:cNvSpPr/>
          <p:nvPr/>
        </p:nvSpPr>
        <p:spPr>
          <a:xfrm>
            <a:off x="172995" y="191530"/>
            <a:ext cx="118872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Какие Ваши недостатки?</a:t>
            </a:r>
            <a:endParaRPr lang="pl-PL" sz="2800" b="1" dirty="0"/>
          </a:p>
          <a:p>
            <a:r>
              <a:rPr lang="ru-RU" sz="2400" i="1" dirty="0"/>
              <a:t>Я думаю, что моим главным недостатком является то, что я недостаточно терпелив. Так же я быстро раздражаюсь из-за долгого ожидания или делая ошибки. </a:t>
            </a:r>
            <a:br>
              <a:rPr lang="pl-PL" sz="2400" i="1" dirty="0"/>
            </a:br>
            <a:r>
              <a:rPr lang="ru-RU" sz="2400" i="1" dirty="0"/>
              <a:t>Я стараюсь работать над этим.</a:t>
            </a:r>
            <a:endParaRPr lang="pl-PL" sz="2400" dirty="0"/>
          </a:p>
        </p:txBody>
      </p:sp>
      <p:sp>
        <p:nvSpPr>
          <p:cNvPr id="3" name="Prostokąt 2">
            <a:extLst>
              <a:ext uri="{FF2B5EF4-FFF2-40B4-BE49-F238E27FC236}">
                <a16:creationId xmlns:a16="http://schemas.microsoft.com/office/drawing/2014/main" id="{F7027F5A-1047-4DFE-A8C1-E9B8651A01EA}"/>
              </a:ext>
            </a:extLst>
          </p:cNvPr>
          <p:cNvSpPr/>
          <p:nvPr/>
        </p:nvSpPr>
        <p:spPr>
          <a:xfrm>
            <a:off x="222422" y="2045043"/>
            <a:ext cx="810037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Чем Вы хотите заниматься через пять лет?</a:t>
            </a:r>
            <a:endParaRPr lang="pl-PL" sz="2800" dirty="0"/>
          </a:p>
        </p:txBody>
      </p:sp>
      <p:sp>
        <p:nvSpPr>
          <p:cNvPr id="4" name="Prostokąt 3">
            <a:extLst>
              <a:ext uri="{FF2B5EF4-FFF2-40B4-BE49-F238E27FC236}">
                <a16:creationId xmlns:a16="http://schemas.microsoft.com/office/drawing/2014/main" id="{134C5393-C8D4-475B-AA68-8246A3F57E3E}"/>
              </a:ext>
            </a:extLst>
          </p:cNvPr>
          <p:cNvSpPr/>
          <p:nvPr/>
        </p:nvSpPr>
        <p:spPr>
          <a:xfrm>
            <a:off x="222422" y="2582561"/>
            <a:ext cx="116338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Через пять лет я вижу себя значимым работником в компании. Я хотел бы быть лучшим в моей команде и вести ее к победе и новым целям. Я также хочу развивать свои способности, получая новый опыт, который позволит мне в дальнейшем стать лучшим менеджером в вашей компании.</a:t>
            </a:r>
            <a:endParaRPr lang="pl-PL" sz="2400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CA834DAD-3A17-4FDC-8DF9-F0F4FE6F4FD9}"/>
              </a:ext>
            </a:extLst>
          </p:cNvPr>
          <p:cNvSpPr/>
          <p:nvPr/>
        </p:nvSpPr>
        <p:spPr>
          <a:xfrm>
            <a:off x="222422" y="4486187"/>
            <a:ext cx="1147324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Каковы Ваши цели на будущее?</a:t>
            </a:r>
            <a:endParaRPr lang="pl-PL" sz="2800" b="1" dirty="0"/>
          </a:p>
          <a:p>
            <a:r>
              <a:rPr lang="ru-RU" sz="2400" i="1" dirty="0"/>
              <a:t>Я всегда стараюсь сфокусироваться на ближайшем будущем, но я также имею наброски моих долгосрочных целей. Ваша компания предлагает большие возможности для развития , как личности, так и сотрудника, поэтому я представляю себя в вашей компании через 10 лет.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49736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98EF3A3E-814D-4B5E-9E82-1150DE2138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64" y="0"/>
            <a:ext cx="4958736" cy="685800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8B219EE4-0F54-4FF8-8DC1-504D6A90BD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69054" y="-1276760"/>
            <a:ext cx="2095158" cy="723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749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356FCD3-6A0C-49DC-BC8E-0B00A5409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05460" y="-2862805"/>
            <a:ext cx="5663044" cy="12258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44217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977</Words>
  <Application>Microsoft Office PowerPoint</Application>
  <PresentationFormat>Panoramiczny</PresentationFormat>
  <Paragraphs>57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Motyw pakietu Office</vt:lpstr>
      <vt:lpstr>Интервью, собеседование – rozmowa kwalifikacyjna  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ula.radkowska@gmail.com</dc:creator>
  <cp:lastModifiedBy>ula.radkowska@gmail.com</cp:lastModifiedBy>
  <cp:revision>17</cp:revision>
  <dcterms:created xsi:type="dcterms:W3CDTF">2020-03-26T14:39:53Z</dcterms:created>
  <dcterms:modified xsi:type="dcterms:W3CDTF">2020-03-29T22:38:40Z</dcterms:modified>
</cp:coreProperties>
</file>