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9" r:id="rId5"/>
    <p:sldId id="266" r:id="rId6"/>
    <p:sldId id="265" r:id="rId7"/>
    <p:sldId id="268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3E5335-044C-40CF-B677-D3D6CF3FA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A3A421-C1F0-48D8-8041-C5F62DC5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D27CED-2B63-4FBB-A267-0CFAE208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628760-8323-4E6E-8113-902CB72D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6B738F-2289-4DD5-B5F7-9D8D5540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4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7810A-546C-4BB2-A9A9-70FC8BBF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D7CA56D-FDCE-4561-8704-89AEDDDE4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10E73C-5AD3-486B-B4CE-84DD61D9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44F58B-089C-4867-9B55-D154EDEF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99CCC7-9F1C-47EB-88FB-21938D4C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39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489FAB7-0F64-49C0-99B7-BF79EF9B7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900127-6F3A-409E-ACDE-D8A8E511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405DE6-6142-49D2-A67C-8E8A07EB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E2C773-A1F9-4D59-A96F-A4BA9A51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1E2111-7448-456E-8918-B5209046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779E3-9549-4487-8D79-9A27B6E0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0F775E-C267-40B2-A57F-622C0808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FB5B60-E868-4A5C-B5CF-8BB77913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D5D65F-463B-46B0-891F-139FA540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A896FD-7F34-47B0-926F-FA489337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0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E23A9-B411-4EEC-9F01-3EBFC01F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C0234B-A099-424B-8FE2-F27E48E3A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0EBA9-021A-48F0-BD9C-14F7BBA0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CA33B4-087F-4537-90A6-EA0816DC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EE6E47-939F-4BD1-9FF1-C9C67642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7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C6223-D5A4-46B7-9AF0-DC18C7B1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937D2F-52C1-459C-86EE-4E48599AF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634EBE-4902-4507-8BD8-19ABC281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E1957F-879B-47E0-B86C-78F7CF57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98AB10-4D48-4DF6-893D-D42DE8CF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1A99F5-2A97-4EB5-ACED-9E402C45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EF6C4-78DA-4A5C-BB18-F696CDEB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E928B0-D131-4CE6-A3E6-A23F28A0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F371DC-351C-4DB5-B124-21E901BE4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3741A0-29BF-404A-A443-D745FB9FE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34FA2B-05FF-49BC-94FD-F599CA6AF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D1DED52-55F8-434D-BF6B-9B66D32C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970835D-7A19-4C58-8CE2-0844B65C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517BCF-B7F5-44F2-8725-3084ABC3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9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D1ECD-6AD6-40B4-9A8D-7932E509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AEC7E2-E3DF-45A6-95AF-BD5EB103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CDDC3C2-7FB9-41B0-B060-A3CACE6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5E3264-ED91-4672-9F77-8148E97E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7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0C196EB-C7F9-4562-ACFB-F67CE5D6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33002F-DDE9-4DE1-AC3B-2C0A671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86F61D-1B38-4A12-96F7-A053DB68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40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45277-4AAD-4B85-ADB8-2E31A6EB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3C1E2D-5A2E-4345-A3F3-60D02591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D7D959-BFF9-4126-86F6-9BCB44CA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49B37C-1885-45B3-A102-DA21F27D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C5CCAB-34F8-4361-81FC-55918A41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168D24-3EA9-4EC0-9AAA-D2FB7C6D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03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A9AA2-CC40-43D9-A710-111DDA7B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B3851D-F3BD-463A-9CBB-9D63BA1D7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864F11-D7FF-449F-B8D5-A95CF98CB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F8F77C-D533-477A-BED3-16E6CF3B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F3B27D-7809-4D8B-9896-BFF6C058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D7CFB3-93EE-4908-975C-8A6AE38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8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3E486E-EE5A-47B2-BE8F-21E73BE4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4F77BD-AA45-47E9-A91D-03B018D1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E897AA-3740-4A46-A98F-CA80CB268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B8A8-7E68-4E97-B109-1031C1A42943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C2D6CA-BA5F-4EAF-8D53-44F3B4C2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D7926F-D6E9-46BE-A0B2-D43753D57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934-4423-4F05-BB29-0425016E0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0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3v1yy4x220" TargetMode="External"/><Relationship Id="rId2" Type="http://schemas.openxmlformats.org/officeDocument/2006/relationships/hyperlink" Target="https://learningapps.org/watch?v=pq3ugc0kc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video/preview/?filmId=11720354593286171919&amp;text=%D0%A1%D0%BE%D0%B2%D1%80%D0%B5%D0%BC%D0%B5%D0%BD%D0%BD%D0%B0%D1%8F+%D0%BC%D0%BE%D0%BB%D0%BE%D0%B4%D1%91%D0%B6%D1%8C&amp;where=all" TargetMode="External"/><Relationship Id="rId5" Type="http://schemas.openxmlformats.org/officeDocument/2006/relationships/hyperlink" Target="https://yandex.ru/video/preview/?filmId=4514702411426036982&amp;text=%D0%A1%D0%BE%D0%B2%D1%80%D0%B5%D0%BC%D0%B5%D0%BD%D0%BD%D0%B0%D1%8F+%D0%BC%D0%BE%D0%BB%D0%BE%D0%B4%D1%91%D0%B6%D1%8C&amp;where=all" TargetMode="External"/><Relationship Id="rId4" Type="http://schemas.openxmlformats.org/officeDocument/2006/relationships/hyperlink" Target="https://learningapps.org/watch?v=pe3a6ixc3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23983A-B958-4013-8F14-C6ABE9FD2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Arial Black" panose="020B0A04020102020204" pitchFamily="34" charset="0"/>
              </a:rPr>
              <a:t>Współczesna młodzież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983B30-A1FB-4F00-BF76-15C138562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Современная молодёжь</a:t>
            </a:r>
            <a:endParaRPr lang="pl-PL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1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C9203A4-9A92-47C9-B283-6893F251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6696" y="-638352"/>
            <a:ext cx="6267562" cy="813470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D0C48C0-ADE2-436D-AC9C-5420C3B27913}"/>
              </a:ext>
            </a:extLst>
          </p:cNvPr>
          <p:cNvSpPr/>
          <p:nvPr/>
        </p:nvSpPr>
        <p:spPr>
          <a:xfrm>
            <a:off x="8569410" y="1643449"/>
            <a:ext cx="3101547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кому? чему?</a:t>
            </a:r>
          </a:p>
          <a:p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Сердечн</a:t>
            </a:r>
            <a:r>
              <a:rPr lang="ru-RU" b="1" u="sng" dirty="0">
                <a:solidFill>
                  <a:srgbClr val="FF0000"/>
                </a:solidFill>
              </a:rPr>
              <a:t>ому</a:t>
            </a:r>
            <a:r>
              <a:rPr lang="ru-RU" b="1" dirty="0"/>
              <a:t> врач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Ответственн</a:t>
            </a:r>
            <a:r>
              <a:rPr lang="ru-RU" b="1" u="sng" dirty="0">
                <a:solidFill>
                  <a:srgbClr val="FF0000"/>
                </a:solidFill>
              </a:rPr>
              <a:t>ой</a:t>
            </a:r>
            <a:r>
              <a:rPr lang="ru-RU" b="1" dirty="0"/>
              <a:t> Тамар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Грустн</a:t>
            </a:r>
            <a:r>
              <a:rPr lang="ru-RU" b="1" u="sng" dirty="0">
                <a:solidFill>
                  <a:srgbClr val="FF0000"/>
                </a:solidFill>
              </a:rPr>
              <a:t>ым </a:t>
            </a:r>
            <a:r>
              <a:rPr lang="ru-RU" b="1" dirty="0"/>
              <a:t>родител</a:t>
            </a:r>
            <a:r>
              <a:rPr lang="ru-RU" b="1" u="sng" dirty="0">
                <a:solidFill>
                  <a:srgbClr val="FF0000"/>
                </a:solidFill>
              </a:rPr>
              <a:t>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Неприятн</a:t>
            </a:r>
            <a:r>
              <a:rPr lang="ru-RU" b="1" u="sng" dirty="0">
                <a:solidFill>
                  <a:srgbClr val="FF0000"/>
                </a:solidFill>
              </a:rPr>
              <a:t>ому</a:t>
            </a:r>
            <a:r>
              <a:rPr lang="ru-RU" b="1" dirty="0"/>
              <a:t> пациент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Остроумн</a:t>
            </a:r>
            <a:r>
              <a:rPr lang="ru-RU" b="1" u="sng" dirty="0">
                <a:solidFill>
                  <a:srgbClr val="FF0000"/>
                </a:solidFill>
              </a:rPr>
              <a:t>ой </a:t>
            </a:r>
            <a:r>
              <a:rPr lang="ru-RU" b="1" dirty="0"/>
              <a:t>подруг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Общительн</a:t>
            </a:r>
            <a:r>
              <a:rPr lang="ru-RU" b="1" u="sng" dirty="0">
                <a:solidFill>
                  <a:srgbClr val="FF0000"/>
                </a:solidFill>
              </a:rPr>
              <a:t>ым</a:t>
            </a:r>
            <a:r>
              <a:rPr lang="ru-RU" b="1" dirty="0"/>
              <a:t> студент</a:t>
            </a:r>
            <a:r>
              <a:rPr lang="ru-RU" b="1" u="sng" dirty="0">
                <a:solidFill>
                  <a:srgbClr val="FF0000"/>
                </a:solidFill>
              </a:rPr>
              <a:t>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Неприятн</a:t>
            </a:r>
            <a:r>
              <a:rPr lang="ru-RU" b="1" u="sng" dirty="0">
                <a:solidFill>
                  <a:srgbClr val="FF0000"/>
                </a:solidFill>
              </a:rPr>
              <a:t>ому</a:t>
            </a:r>
            <a:r>
              <a:rPr lang="ru-RU" b="1" dirty="0"/>
              <a:t> мальчик</a:t>
            </a:r>
            <a:r>
              <a:rPr lang="ru-RU" b="1" u="sng" dirty="0">
                <a:solidFill>
                  <a:srgbClr val="FF0000"/>
                </a:solidFill>
              </a:rPr>
              <a:t>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Рассеянн</a:t>
            </a:r>
            <a:r>
              <a:rPr lang="ru-RU" b="1" u="sng" dirty="0">
                <a:solidFill>
                  <a:srgbClr val="FF0000"/>
                </a:solidFill>
              </a:rPr>
              <a:t>ой</a:t>
            </a:r>
            <a:r>
              <a:rPr lang="ru-RU" b="1" dirty="0"/>
              <a:t> девушк</a:t>
            </a:r>
            <a:r>
              <a:rPr lang="ru-RU" b="1" u="sng" dirty="0">
                <a:solidFill>
                  <a:srgbClr val="FF0000"/>
                </a:solidFill>
              </a:rPr>
              <a:t>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Талантлив</a:t>
            </a:r>
            <a:r>
              <a:rPr lang="ru-RU" b="1" u="sng" dirty="0">
                <a:solidFill>
                  <a:srgbClr val="FF0000"/>
                </a:solidFill>
              </a:rPr>
              <a:t>ым</a:t>
            </a:r>
            <a:r>
              <a:rPr lang="ru-RU" b="1" dirty="0"/>
              <a:t> дет</a:t>
            </a:r>
            <a:r>
              <a:rPr lang="ru-RU" b="1" u="sng" dirty="0">
                <a:solidFill>
                  <a:srgbClr val="FF0000"/>
                </a:solidFill>
              </a:rPr>
              <a:t>ям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3ACC4D7-2865-4AF0-A9E9-D108107581AC}"/>
              </a:ext>
            </a:extLst>
          </p:cNvPr>
          <p:cNvSpPr txBox="1"/>
          <p:nvPr/>
        </p:nvSpPr>
        <p:spPr>
          <a:xfrm>
            <a:off x="9310816" y="525162"/>
            <a:ext cx="1210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podręcznik</a:t>
            </a:r>
          </a:p>
          <a:p>
            <a:r>
              <a:rPr lang="pl-PL" dirty="0" err="1"/>
              <a:t>str</a:t>
            </a:r>
            <a:r>
              <a:rPr lang="pl-PL" dirty="0"/>
              <a:t> 78</a:t>
            </a:r>
          </a:p>
        </p:txBody>
      </p:sp>
    </p:spTree>
    <p:extLst>
      <p:ext uri="{BB962C8B-B14F-4D97-AF65-F5344CB8AC3E}">
        <p14:creationId xmlns:p14="http://schemas.microsoft.com/office/powerpoint/2010/main" val="336378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08D92DE8-8B4D-49E6-9B00-76EA70C4C47B}"/>
              </a:ext>
            </a:extLst>
          </p:cNvPr>
          <p:cNvGraphicFramePr>
            <a:graphicFrameLocks noGrp="1"/>
          </p:cNvGraphicFramePr>
          <p:nvPr/>
        </p:nvGraphicFramePr>
        <p:xfrm>
          <a:off x="747583" y="748441"/>
          <a:ext cx="3286898" cy="188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49">
                  <a:extLst>
                    <a:ext uri="{9D8B030D-6E8A-4147-A177-3AD203B41FA5}">
                      <a16:colId xmlns:a16="http://schemas.microsoft.com/office/drawing/2014/main" val="1979817198"/>
                    </a:ext>
                  </a:extLst>
                </a:gridCol>
                <a:gridCol w="1643449">
                  <a:extLst>
                    <a:ext uri="{9D8B030D-6E8A-4147-A177-3AD203B41FA5}">
                      <a16:colId xmlns:a16="http://schemas.microsoft.com/office/drawing/2014/main" val="3584307491"/>
                    </a:ext>
                  </a:extLst>
                </a:gridCol>
              </a:tblGrid>
              <a:tr h="37791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Rodz. męski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5901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r>
                        <a:rPr lang="ru-RU" dirty="0"/>
                        <a:t>врач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врач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71320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r>
                        <a:rPr lang="ru-RU" dirty="0"/>
                        <a:t>мальчик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мальчик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24697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r>
                        <a:rPr lang="ru-RU" dirty="0"/>
                        <a:t>Антон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Антон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29062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r>
                        <a:rPr lang="ru-RU" dirty="0"/>
                        <a:t>пациент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пациент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0304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C03BEEB-D496-4031-9B92-91D8A59EF23E}"/>
              </a:ext>
            </a:extLst>
          </p:cNvPr>
          <p:cNvSpPr txBox="1"/>
          <p:nvPr/>
        </p:nvSpPr>
        <p:spPr>
          <a:xfrm>
            <a:off x="617838" y="160638"/>
            <a:ext cx="662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Celownik rzeczowników</a:t>
            </a:r>
            <a:r>
              <a:rPr lang="ru-RU" sz="2400" b="1" dirty="0"/>
              <a:t> (кому? чему?)</a:t>
            </a:r>
            <a:endParaRPr lang="pl-PL" sz="24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1687A0D-C97A-48D3-B700-AEE0144CAF1F}"/>
              </a:ext>
            </a:extLst>
          </p:cNvPr>
          <p:cNvGraphicFramePr>
            <a:graphicFrameLocks noGrp="1"/>
          </p:cNvGraphicFramePr>
          <p:nvPr/>
        </p:nvGraphicFramePr>
        <p:xfrm>
          <a:off x="4541108" y="772297"/>
          <a:ext cx="3095368" cy="186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84">
                  <a:extLst>
                    <a:ext uri="{9D8B030D-6E8A-4147-A177-3AD203B41FA5}">
                      <a16:colId xmlns:a16="http://schemas.microsoft.com/office/drawing/2014/main" val="3213901188"/>
                    </a:ext>
                  </a:extLst>
                </a:gridCol>
                <a:gridCol w="1547684">
                  <a:extLst>
                    <a:ext uri="{9D8B030D-6E8A-4147-A177-3AD203B41FA5}">
                      <a16:colId xmlns:a16="http://schemas.microsoft.com/office/drawing/2014/main" val="582715940"/>
                    </a:ext>
                  </a:extLst>
                </a:gridCol>
              </a:tblGrid>
              <a:tr h="3731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Rodz. żeński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01042"/>
                  </a:ext>
                </a:extLst>
              </a:tr>
              <a:tr h="373140">
                <a:tc>
                  <a:txBody>
                    <a:bodyPr/>
                    <a:lstStyle/>
                    <a:p>
                      <a:r>
                        <a:rPr lang="ru-RU" dirty="0"/>
                        <a:t>сестра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сестр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92117"/>
                  </a:ext>
                </a:extLst>
              </a:tr>
              <a:tr h="373140">
                <a:tc>
                  <a:txBody>
                    <a:bodyPr/>
                    <a:lstStyle/>
                    <a:p>
                      <a:r>
                        <a:rPr lang="ru-RU" dirty="0"/>
                        <a:t>подруга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подруг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3788"/>
                  </a:ext>
                </a:extLst>
              </a:tr>
              <a:tr h="373140">
                <a:tc>
                  <a:txBody>
                    <a:bodyPr/>
                    <a:lstStyle/>
                    <a:p>
                      <a:r>
                        <a:rPr lang="ru-RU" dirty="0"/>
                        <a:t>Тамара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Тамар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45613"/>
                  </a:ext>
                </a:extLst>
              </a:tr>
              <a:tr h="373140">
                <a:tc>
                  <a:txBody>
                    <a:bodyPr/>
                    <a:lstStyle/>
                    <a:p>
                      <a:r>
                        <a:rPr lang="ru-RU" dirty="0"/>
                        <a:t>девушка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девушк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9955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C0D3F49-06D6-499E-A8E8-D223A893FADC}"/>
              </a:ext>
            </a:extLst>
          </p:cNvPr>
          <p:cNvGraphicFramePr>
            <a:graphicFrameLocks noGrp="1"/>
          </p:cNvGraphicFramePr>
          <p:nvPr/>
        </p:nvGraphicFramePr>
        <p:xfrm>
          <a:off x="8346988" y="772297"/>
          <a:ext cx="3410466" cy="183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33">
                  <a:extLst>
                    <a:ext uri="{9D8B030D-6E8A-4147-A177-3AD203B41FA5}">
                      <a16:colId xmlns:a16="http://schemas.microsoft.com/office/drawing/2014/main" val="2226325043"/>
                    </a:ext>
                  </a:extLst>
                </a:gridCol>
                <a:gridCol w="1705233">
                  <a:extLst>
                    <a:ext uri="{9D8B030D-6E8A-4147-A177-3AD203B41FA5}">
                      <a16:colId xmlns:a16="http://schemas.microsoft.com/office/drawing/2014/main" val="931365805"/>
                    </a:ext>
                  </a:extLst>
                </a:gridCol>
              </a:tblGrid>
              <a:tr h="36684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Liczba mnoga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27530"/>
                  </a:ext>
                </a:extLst>
              </a:tr>
              <a:tr h="366841">
                <a:tc>
                  <a:txBody>
                    <a:bodyPr/>
                    <a:lstStyle/>
                    <a:p>
                      <a:r>
                        <a:rPr lang="ru-RU" dirty="0"/>
                        <a:t>студенты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студент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ам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12221"/>
                  </a:ext>
                </a:extLst>
              </a:tr>
              <a:tr h="366841">
                <a:tc>
                  <a:txBody>
                    <a:bodyPr/>
                    <a:lstStyle/>
                    <a:p>
                      <a:r>
                        <a:rPr lang="ru-RU" dirty="0"/>
                        <a:t>родители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родител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ям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712"/>
                  </a:ext>
                </a:extLst>
              </a:tr>
              <a:tr h="366841">
                <a:tc>
                  <a:txBody>
                    <a:bodyPr/>
                    <a:lstStyle/>
                    <a:p>
                      <a:r>
                        <a:rPr lang="ru-RU" dirty="0"/>
                        <a:t>дети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дет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ям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4345"/>
                  </a:ext>
                </a:extLst>
              </a:tr>
              <a:tr h="366841">
                <a:tc>
                  <a:txBody>
                    <a:bodyPr/>
                    <a:lstStyle/>
                    <a:p>
                      <a:r>
                        <a:rPr lang="ru-RU" dirty="0"/>
                        <a:t>инвалиды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инвалид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ам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90115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384DE936-E87F-4334-ACD9-D81C48DA3A9E}"/>
              </a:ext>
            </a:extLst>
          </p:cNvPr>
          <p:cNvSpPr txBox="1"/>
          <p:nvPr/>
        </p:nvSpPr>
        <p:spPr>
          <a:xfrm>
            <a:off x="546873" y="3123792"/>
            <a:ext cx="674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Celownik przymiotników</a:t>
            </a:r>
            <a:r>
              <a:rPr lang="ru-RU" sz="2400" b="1" dirty="0"/>
              <a:t> (кому? чему?) </a:t>
            </a:r>
            <a:endParaRPr lang="pl-PL" sz="2400" b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8A49E3A-25AC-4F3F-9FD6-7CCC3A87B636}"/>
              </a:ext>
            </a:extLst>
          </p:cNvPr>
          <p:cNvGraphicFramePr>
            <a:graphicFrameLocks noGrp="1"/>
          </p:cNvGraphicFramePr>
          <p:nvPr/>
        </p:nvGraphicFramePr>
        <p:xfrm>
          <a:off x="673443" y="3690959"/>
          <a:ext cx="3286898" cy="225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49">
                  <a:extLst>
                    <a:ext uri="{9D8B030D-6E8A-4147-A177-3AD203B41FA5}">
                      <a16:colId xmlns:a16="http://schemas.microsoft.com/office/drawing/2014/main" val="2368044424"/>
                    </a:ext>
                  </a:extLst>
                </a:gridCol>
                <a:gridCol w="1643449">
                  <a:extLst>
                    <a:ext uri="{9D8B030D-6E8A-4147-A177-3AD203B41FA5}">
                      <a16:colId xmlns:a16="http://schemas.microsoft.com/office/drawing/2014/main" val="4119801491"/>
                    </a:ext>
                  </a:extLst>
                </a:gridCol>
              </a:tblGrid>
              <a:tr h="42384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Rodz. męski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32857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сер</a:t>
                      </a:r>
                      <a:r>
                        <a:rPr lang="az-Cyrl-AZ" u="none" dirty="0">
                          <a:effectLst/>
                        </a:rPr>
                        <a:t>деч</a:t>
                      </a:r>
                      <a:r>
                        <a:rPr lang="az-Cyrl-AZ" dirty="0"/>
                        <a:t>ный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сер</a:t>
                      </a:r>
                      <a:r>
                        <a:rPr lang="az-Cyrl-AZ" u="none" dirty="0">
                          <a:effectLst/>
                        </a:rPr>
                        <a:t>деч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ому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59165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весёлый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весёл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ому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68176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инте</a:t>
                      </a:r>
                      <a:r>
                        <a:rPr lang="az-Cyrl-AZ" u="none" dirty="0">
                          <a:effectLst/>
                        </a:rPr>
                        <a:t>рес</a:t>
                      </a:r>
                      <a:r>
                        <a:rPr lang="az-Cyrl-AZ" dirty="0"/>
                        <a:t>ный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инте</a:t>
                      </a:r>
                      <a:r>
                        <a:rPr lang="az-Cyrl-AZ" u="none" dirty="0">
                          <a:effectLst/>
                        </a:rPr>
                        <a:t>рес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ому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6204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непри</a:t>
                      </a:r>
                      <a:r>
                        <a:rPr lang="az-Cyrl-AZ" u="none" dirty="0">
                          <a:effectLst/>
                        </a:rPr>
                        <a:t>я</a:t>
                      </a:r>
                      <a:r>
                        <a:rPr lang="az-Cyrl-AZ" dirty="0"/>
                        <a:t>тный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непри</a:t>
                      </a:r>
                      <a:r>
                        <a:rPr lang="az-Cyrl-AZ" u="none" dirty="0">
                          <a:effectLst/>
                        </a:rPr>
                        <a:t>я</a:t>
                      </a:r>
                      <a:r>
                        <a:rPr lang="az-Cyrl-AZ" dirty="0"/>
                        <a:t>тн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ому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96985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умный</a:t>
                      </a:r>
                      <a:endParaRPr lang="pl-PL" sz="18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умн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ому</a:t>
                      </a:r>
                      <a:endParaRPr lang="pl-PL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5842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E1E98CF-CB2D-4400-A0EA-D0B0812CDFC9}"/>
              </a:ext>
            </a:extLst>
          </p:cNvPr>
          <p:cNvGraphicFramePr>
            <a:graphicFrameLocks noGrp="1"/>
          </p:cNvGraphicFramePr>
          <p:nvPr/>
        </p:nvGraphicFramePr>
        <p:xfrm>
          <a:off x="4473146" y="3690959"/>
          <a:ext cx="3361038" cy="232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19">
                  <a:extLst>
                    <a:ext uri="{9D8B030D-6E8A-4147-A177-3AD203B41FA5}">
                      <a16:colId xmlns:a16="http://schemas.microsoft.com/office/drawing/2014/main" val="2530327994"/>
                    </a:ext>
                  </a:extLst>
                </a:gridCol>
                <a:gridCol w="1680519">
                  <a:extLst>
                    <a:ext uri="{9D8B030D-6E8A-4147-A177-3AD203B41FA5}">
                      <a16:colId xmlns:a16="http://schemas.microsoft.com/office/drawing/2014/main" val="1054316367"/>
                    </a:ext>
                  </a:extLst>
                </a:gridCol>
              </a:tblGrid>
              <a:tr h="436628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Rodz. żeński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45627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серьёзная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серьёзн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23229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от</a:t>
                      </a:r>
                      <a:r>
                        <a:rPr lang="az-Cyrl-AZ" u="none" dirty="0">
                          <a:effectLst/>
                        </a:rPr>
                        <a:t>вет</a:t>
                      </a:r>
                      <a:r>
                        <a:rPr lang="az-Cyrl-AZ" dirty="0"/>
                        <a:t>ственная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от</a:t>
                      </a:r>
                      <a:r>
                        <a:rPr lang="az-Cyrl-AZ" u="none" dirty="0">
                          <a:effectLst/>
                        </a:rPr>
                        <a:t>вет</a:t>
                      </a:r>
                      <a:r>
                        <a:rPr lang="az-Cyrl-AZ" dirty="0"/>
                        <a:t>ственн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53191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рас</a:t>
                      </a:r>
                      <a:r>
                        <a:rPr lang="az-Cyrl-AZ" u="none" dirty="0">
                          <a:effectLst/>
                        </a:rPr>
                        <a:t>се</a:t>
                      </a:r>
                      <a:r>
                        <a:rPr lang="az-Cyrl-AZ" u="none" dirty="0"/>
                        <a:t>я</a:t>
                      </a:r>
                      <a:r>
                        <a:rPr lang="az-Cyrl-AZ" dirty="0"/>
                        <a:t>нная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рас</a:t>
                      </a:r>
                      <a:r>
                        <a:rPr lang="az-Cyrl-AZ" u="none" dirty="0">
                          <a:effectLst/>
                        </a:rPr>
                        <a:t>се</a:t>
                      </a:r>
                      <a:r>
                        <a:rPr lang="az-Cyrl-AZ" u="none" dirty="0"/>
                        <a:t>я</a:t>
                      </a:r>
                      <a:r>
                        <a:rPr lang="az-Cyrl-AZ" dirty="0"/>
                        <a:t>нн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73033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остро</a:t>
                      </a:r>
                      <a:r>
                        <a:rPr lang="az-Cyrl-AZ" u="none" dirty="0">
                          <a:effectLst/>
                        </a:rPr>
                        <a:t>ум</a:t>
                      </a:r>
                      <a:r>
                        <a:rPr lang="az-Cyrl-AZ" dirty="0"/>
                        <a:t>ная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остро</a:t>
                      </a:r>
                      <a:r>
                        <a:rPr lang="az-Cyrl-AZ" u="none" dirty="0">
                          <a:effectLst/>
                        </a:rPr>
                        <a:t>ум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59807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r>
                        <a:rPr lang="az-Cyrl-AZ" u="none" dirty="0">
                          <a:effectLst/>
                        </a:rPr>
                        <a:t>ум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chemeClr val="tx1"/>
                          </a:solidFill>
                        </a:rPr>
                        <a:t>ая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u="none" dirty="0">
                          <a:effectLst/>
                        </a:rPr>
                        <a:t>ум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3768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DD2D99B-071C-4192-AC06-543A4165B96C}"/>
              </a:ext>
            </a:extLst>
          </p:cNvPr>
          <p:cNvGraphicFramePr>
            <a:graphicFrameLocks noGrp="1"/>
          </p:cNvGraphicFramePr>
          <p:nvPr/>
        </p:nvGraphicFramePr>
        <p:xfrm>
          <a:off x="8231661" y="3690954"/>
          <a:ext cx="3525794" cy="232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897">
                  <a:extLst>
                    <a:ext uri="{9D8B030D-6E8A-4147-A177-3AD203B41FA5}">
                      <a16:colId xmlns:a16="http://schemas.microsoft.com/office/drawing/2014/main" val="2530327994"/>
                    </a:ext>
                  </a:extLst>
                </a:gridCol>
                <a:gridCol w="1762897">
                  <a:extLst>
                    <a:ext uri="{9D8B030D-6E8A-4147-A177-3AD203B41FA5}">
                      <a16:colId xmlns:a16="http://schemas.microsoft.com/office/drawing/2014/main" val="1054316367"/>
                    </a:ext>
                  </a:extLst>
                </a:gridCol>
              </a:tblGrid>
              <a:tr h="436628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Liczba mnoga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45627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за</a:t>
                      </a:r>
                      <a:r>
                        <a:rPr lang="az-Cyrl-AZ" u="none" dirty="0">
                          <a:effectLst/>
                        </a:rPr>
                        <a:t>ви</a:t>
                      </a:r>
                      <a:r>
                        <a:rPr lang="az-Cyrl-AZ" dirty="0"/>
                        <a:t>стливы</a:t>
                      </a:r>
                      <a:r>
                        <a:rPr lang="pl-PL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за</a:t>
                      </a:r>
                      <a:r>
                        <a:rPr lang="az-Cyrl-AZ" u="none" dirty="0">
                          <a:effectLst/>
                        </a:rPr>
                        <a:t>ви</a:t>
                      </a:r>
                      <a:r>
                        <a:rPr lang="az-Cyrl-AZ" dirty="0"/>
                        <a:t>стлив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23229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u="none" dirty="0">
                          <a:effectLst/>
                        </a:rPr>
                        <a:t>груст</a:t>
                      </a:r>
                      <a:r>
                        <a:rPr lang="az-Cyrl-AZ" dirty="0"/>
                        <a:t>ны</a:t>
                      </a:r>
                      <a:r>
                        <a:rPr lang="pl-PL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u="none" dirty="0">
                          <a:effectLst/>
                        </a:rPr>
                        <a:t>груст</a:t>
                      </a:r>
                      <a:r>
                        <a:rPr lang="az-Cyrl-AZ" dirty="0"/>
                        <a:t>н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53191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симпа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  <a:effectLst/>
                        </a:rPr>
                        <a:t>тич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ны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симпа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  <a:effectLst/>
                        </a:rPr>
                        <a:t>тич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az-Cyrl-AZ" u="none" dirty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u="none" dirty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pl-PL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73033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та</a:t>
                      </a:r>
                      <a:r>
                        <a:rPr lang="az-Cyrl-AZ" u="none" dirty="0">
                          <a:effectLst/>
                        </a:rPr>
                        <a:t>лан</a:t>
                      </a:r>
                      <a:r>
                        <a:rPr lang="az-Cyrl-AZ" u="none" dirty="0"/>
                        <a:t>т</a:t>
                      </a:r>
                      <a:r>
                        <a:rPr lang="az-Cyrl-AZ" dirty="0"/>
                        <a:t>ливы</a:t>
                      </a:r>
                      <a:r>
                        <a:rPr lang="pl-PL" dirty="0"/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dirty="0"/>
                        <a:t>та</a:t>
                      </a:r>
                      <a:r>
                        <a:rPr lang="az-Cyrl-AZ" u="none" dirty="0">
                          <a:effectLst/>
                        </a:rPr>
                        <a:t>лан</a:t>
                      </a:r>
                      <a:r>
                        <a:rPr lang="az-Cyrl-AZ" u="none" dirty="0"/>
                        <a:t>т</a:t>
                      </a:r>
                      <a:r>
                        <a:rPr lang="az-Cyrl-AZ" dirty="0"/>
                        <a:t>лив</a:t>
                      </a:r>
                      <a:r>
                        <a:rPr lang="az-Cyrl-AZ" dirty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59807"/>
                  </a:ext>
                </a:extLst>
              </a:tr>
              <a:tr h="37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об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  <a:effectLst/>
                        </a:rPr>
                        <a:t>щи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тельны</a:t>
                      </a:r>
                      <a:r>
                        <a:rPr lang="pl-PL" u="none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об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  <a:effectLst/>
                        </a:rPr>
                        <a:t>щи</a:t>
                      </a:r>
                      <a:r>
                        <a:rPr lang="az-Cyrl-AZ" u="none" dirty="0">
                          <a:solidFill>
                            <a:schemeClr val="tx1"/>
                          </a:solidFill>
                        </a:rPr>
                        <a:t>тельн</a:t>
                      </a:r>
                      <a:r>
                        <a:rPr lang="az-Cyrl-AZ" u="none" dirty="0">
                          <a:solidFill>
                            <a:srgbClr val="FF0000"/>
                          </a:solidFill>
                        </a:rPr>
                        <a:t>ы</a:t>
                      </a:r>
                      <a:r>
                        <a:rPr lang="ru-RU" u="none" dirty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pl-PL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37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7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EF950D5-396E-42FB-8169-AEEB00AF1FF1}"/>
              </a:ext>
            </a:extLst>
          </p:cNvPr>
          <p:cNvSpPr txBox="1"/>
          <p:nvPr/>
        </p:nvSpPr>
        <p:spPr>
          <a:xfrm>
            <a:off x="951470" y="633902"/>
            <a:ext cx="9835979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Przetłumacz zdania na język rosyjski: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400" b="1" dirty="0"/>
              <a:t>1. Zadzwoniliśmy do sympatycznego lekarza.</a:t>
            </a:r>
          </a:p>
          <a:p>
            <a:r>
              <a:rPr lang="pl-PL" sz="2400" b="1" dirty="0"/>
              <a:t>…………………………………………………………………………………………………………..</a:t>
            </a:r>
          </a:p>
          <a:p>
            <a:r>
              <a:rPr lang="pl-PL" sz="2400" b="1" dirty="0"/>
              <a:t>2. Napisałem list do smutnych rodziców.</a:t>
            </a:r>
          </a:p>
          <a:p>
            <a:r>
              <a:rPr lang="pl-PL" sz="2400" b="1" dirty="0"/>
              <a:t>………………………………………………………………………………………………………………</a:t>
            </a:r>
          </a:p>
          <a:p>
            <a:r>
              <a:rPr lang="pl-PL" sz="2400" b="1" dirty="0"/>
              <a:t>3. Dzwonię do roztargnionej koleżanki.</a:t>
            </a:r>
          </a:p>
          <a:p>
            <a:r>
              <a:rPr lang="pl-PL" sz="2400" b="1" dirty="0"/>
              <a:t>………………………………………………………………………………………………………………</a:t>
            </a:r>
          </a:p>
          <a:p>
            <a:r>
              <a:rPr lang="pl-PL" sz="2400" b="1" dirty="0"/>
              <a:t>4. Oni przeszkadzają utalentowanym dzieciom.</a:t>
            </a:r>
          </a:p>
          <a:p>
            <a:r>
              <a:rPr lang="pl-PL" sz="2400" b="1" dirty="0"/>
              <a:t>………………………………………………………………………………………………………………</a:t>
            </a:r>
          </a:p>
          <a:p>
            <a:r>
              <a:rPr lang="pl-PL" sz="2400" b="1" dirty="0"/>
              <a:t>5. Mama radzi odpowiedzialnej Tamarze.</a:t>
            </a:r>
          </a:p>
          <a:p>
            <a:r>
              <a:rPr lang="pl-PL" sz="2400" b="1" dirty="0"/>
              <a:t>……………………………………………………………………………………………………………...</a:t>
            </a:r>
          </a:p>
          <a:p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5761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40C345-55EA-4073-A189-3EEC88F6E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1444" y="-641237"/>
            <a:ext cx="4934362" cy="96767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3E6AE4-036B-4E1E-B82F-2B96C1D73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7140" y="-4297253"/>
            <a:ext cx="1517719" cy="10264834"/>
          </a:xfrm>
          <a:prstGeom prst="rect">
            <a:avLst/>
          </a:prstGeom>
        </p:spPr>
      </p:pic>
      <p:pic>
        <p:nvPicPr>
          <p:cNvPr id="4" name="TRACK_66">
            <a:hlinkClick r:id="" action="ppaction://media"/>
            <a:extLst>
              <a:ext uri="{FF2B5EF4-FFF2-40B4-BE49-F238E27FC236}">
                <a16:creationId xmlns:a16="http://schemas.microsoft.com/office/drawing/2014/main" id="{09133137-2F70-4DDD-8BB9-857376B64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027" y="1626825"/>
            <a:ext cx="1147267" cy="11472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DE134E9-0040-42D7-BC8C-46957DDCB568}"/>
              </a:ext>
            </a:extLst>
          </p:cNvPr>
          <p:cNvSpPr txBox="1"/>
          <p:nvPr/>
        </p:nvSpPr>
        <p:spPr>
          <a:xfrm>
            <a:off x="10781271" y="1729944"/>
            <a:ext cx="1237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Podręcznik</a:t>
            </a:r>
          </a:p>
          <a:p>
            <a:r>
              <a:rPr lang="pl-PL" dirty="0"/>
              <a:t>Str. 78,79</a:t>
            </a:r>
          </a:p>
          <a:p>
            <a:r>
              <a:rPr lang="pl-PL" dirty="0"/>
              <a:t>Ćw. 3</a:t>
            </a:r>
          </a:p>
          <a:p>
            <a:r>
              <a:rPr lang="pl-PL" dirty="0"/>
              <a:t>Nagranie 66</a:t>
            </a:r>
          </a:p>
        </p:txBody>
      </p:sp>
    </p:spTree>
    <p:extLst>
      <p:ext uri="{BB962C8B-B14F-4D97-AF65-F5344CB8AC3E}">
        <p14:creationId xmlns:p14="http://schemas.microsoft.com/office/powerpoint/2010/main" val="38089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3DB2C8-B8A2-4F61-812C-B394839E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9070" y="3323967"/>
            <a:ext cx="1092364" cy="58385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E3201D-EE50-4FEC-BCB2-32A76C0C4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0691" y="-383296"/>
            <a:ext cx="5406864" cy="640944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31752A4-A5D2-4E9A-91C5-41C820D26DAC}"/>
              </a:ext>
            </a:extLst>
          </p:cNvPr>
          <p:cNvSpPr txBox="1"/>
          <p:nvPr/>
        </p:nvSpPr>
        <p:spPr>
          <a:xfrm>
            <a:off x="9879227" y="846438"/>
            <a:ext cx="124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Podręcznik</a:t>
            </a:r>
          </a:p>
          <a:p>
            <a:r>
              <a:rPr lang="pl-PL" dirty="0" err="1"/>
              <a:t>str</a:t>
            </a:r>
            <a:r>
              <a:rPr lang="pl-PL" dirty="0"/>
              <a:t> 79 ćw. 4</a:t>
            </a:r>
          </a:p>
        </p:txBody>
      </p:sp>
    </p:spTree>
    <p:extLst>
      <p:ext uri="{BB962C8B-B14F-4D97-AF65-F5344CB8AC3E}">
        <p14:creationId xmlns:p14="http://schemas.microsoft.com/office/powerpoint/2010/main" val="298653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A571BD7-B2C6-4D62-867D-FB9681A9D934}"/>
              </a:ext>
            </a:extLst>
          </p:cNvPr>
          <p:cNvSpPr txBox="1"/>
          <p:nvPr/>
        </p:nvSpPr>
        <p:spPr>
          <a:xfrm>
            <a:off x="426308" y="80319"/>
            <a:ext cx="10750379" cy="369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3600" dirty="0"/>
              <a:t>Gry i zabawy językowe (Cechy charakteru):</a:t>
            </a:r>
          </a:p>
          <a:p>
            <a:endParaRPr lang="pl-PL" sz="3600" dirty="0"/>
          </a:p>
          <a:p>
            <a:r>
              <a:rPr lang="pl-PL" sz="3600" u="sng" dirty="0">
                <a:hlinkClick r:id="rId2"/>
              </a:rPr>
              <a:t>https://learningapps.org/watch?v=pq3ugc0kc20</a:t>
            </a:r>
            <a:endParaRPr lang="pl-PL" sz="3600" dirty="0"/>
          </a:p>
          <a:p>
            <a:r>
              <a:rPr lang="pl-PL" sz="3600" dirty="0">
                <a:hlinkClick r:id="rId3"/>
              </a:rPr>
              <a:t>https://learningapps.org/watch?v=p3v1yy4x220</a:t>
            </a:r>
            <a:endParaRPr lang="pl-PL" sz="3600" dirty="0"/>
          </a:p>
          <a:p>
            <a:r>
              <a:rPr lang="pl-PL" sz="3600" dirty="0">
                <a:hlinkClick r:id="rId4"/>
              </a:rPr>
              <a:t>https://learningapps.org/watch?v=pe3a6ixc320</a:t>
            </a:r>
            <a:endParaRPr lang="pl-PL" sz="3600" dirty="0"/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AE3514-D826-423C-8D02-84DB3CCB57A2}"/>
              </a:ext>
            </a:extLst>
          </p:cNvPr>
          <p:cNvSpPr txBox="1"/>
          <p:nvPr/>
        </p:nvSpPr>
        <p:spPr>
          <a:xfrm>
            <a:off x="123569" y="3880022"/>
            <a:ext cx="1206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Соцопрос - Чем живет современная молодежь?</a:t>
            </a:r>
            <a:r>
              <a:rPr lang="pl-PL" sz="2800" b="1" dirty="0"/>
              <a:t> (w Rosji)</a:t>
            </a:r>
            <a:endParaRPr lang="ru-RU" sz="2800" b="1" dirty="0"/>
          </a:p>
          <a:p>
            <a:r>
              <a:rPr lang="pl-PL" sz="2800" b="1" dirty="0"/>
              <a:t>Badanie socjologiczne – Czym żyje współczesna </a:t>
            </a:r>
            <a:r>
              <a:rPr lang="pl-PL" sz="2800" b="1"/>
              <a:t>młodzież?</a:t>
            </a:r>
            <a:endParaRPr lang="ru-RU" sz="2800" b="1" dirty="0"/>
          </a:p>
          <a:p>
            <a:r>
              <a:rPr lang="pl-PL" sz="2000" b="1" dirty="0">
                <a:hlinkClick r:id="rId5"/>
              </a:rPr>
              <a:t>https://yandex.ru/video/preview/?filmId=4514702411426036982&amp;text=%D0%A1%D0%BE%D0%B2%D1%80%D0%B5%D0%BC%D0%B5%D0%BD%D0%BD%D0%B0%D1%8F+%D0%BC%D0%BE%D0%BB%D0%BE%D0%B4%D1%91%D0%B6%D1%8C&amp;where=all</a:t>
            </a:r>
            <a:endParaRPr lang="pl-PL" sz="2000" b="1" dirty="0"/>
          </a:p>
          <a:p>
            <a:r>
              <a:rPr lang="pl-PL" sz="2000" b="1" dirty="0">
                <a:hlinkClick r:id="rId6"/>
              </a:rPr>
              <a:t>https://yandex.ru/video/preview/?filmId=11720354593286171919&amp;text=%D0%A1%D0%BE%D0%B2%D1%80%D0%B5%D0%BC%D0%B5%D0%BD%D0%BD%D0%B0%D1%8F+%D0%BC%D0%BE%D0%BB%D0%BE%D0%B4%D1%91%D0%B6%D1%8C&amp;where=all</a:t>
            </a:r>
            <a:endParaRPr lang="pl-PL" sz="2000" b="1" dirty="0"/>
          </a:p>
          <a:p>
            <a:endParaRPr lang="ru-RU" sz="2000" b="1" dirty="0"/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86537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419</Words>
  <Application>Microsoft Office PowerPoint</Application>
  <PresentationFormat>Panoramiczny</PresentationFormat>
  <Paragraphs>106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Współczesna młodzież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Współczesna młodzież</dc:title>
  <dc:creator>ula.radkowska@gmail.com</dc:creator>
  <cp:lastModifiedBy>ula.radkowska@gmail.com</cp:lastModifiedBy>
  <cp:revision>4</cp:revision>
  <dcterms:created xsi:type="dcterms:W3CDTF">2020-03-29T14:19:40Z</dcterms:created>
  <dcterms:modified xsi:type="dcterms:W3CDTF">2020-03-29T17:21:32Z</dcterms:modified>
</cp:coreProperties>
</file>