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0" autoAdjust="0"/>
    <p:restoredTop sz="94660"/>
  </p:normalViewPr>
  <p:slideViewPr>
    <p:cSldViewPr>
      <p:cViewPr>
        <p:scale>
          <a:sx n="48" d="100"/>
          <a:sy n="48" d="100"/>
        </p:scale>
        <p:origin x="-114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524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41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036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155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3297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491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311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334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2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54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948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34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14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998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971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962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98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B24B388-E19D-4851-986A-D1B6B4E7B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solidFill>
                  <a:schemeClr val="accent6"/>
                </a:solidFill>
              </a:rPr>
              <a:t>Przetwory z jaj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xmlns="" id="{E9434C77-91B7-4A6F-94A6-E7A6DCDB4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8593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Mrożona jajecznica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user\Desktop\mrożona jajecz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5334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Napój z jaj(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egg-nog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)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ser\Desktop\napoój egg-no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789113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6791A2-A61D-43B2-9040-DEABA217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490793" cy="1320800"/>
          </a:xfrm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Dzięki stosowaniu przetworów z jaj uzyskuje się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E1C3A1-F5D8-4CDC-8E7C-C3C6E9180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930400"/>
            <a:ext cx="7994850" cy="4110963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Zredukowanie do minimum czasu przygotowania posiłku</a:t>
            </a:r>
          </a:p>
          <a:p>
            <a:r>
              <a:rPr lang="pl-PL" sz="3200" dirty="0"/>
              <a:t>Ułatwienie dystrybucji, produkcji potraw</a:t>
            </a:r>
          </a:p>
          <a:p>
            <a:r>
              <a:rPr lang="pl-PL" sz="3200" dirty="0"/>
              <a:t>Uniknięcie zakażeń mikrobiologicznych potraw</a:t>
            </a:r>
          </a:p>
          <a:p>
            <a:r>
              <a:rPr lang="pl-PL" sz="3200" dirty="0"/>
              <a:t>Utrzymanie wysokiego standardu jakości przez cały okres przydatności do spożycia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93007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17DCFD-80CF-40CF-A111-F0DAB3BE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454549"/>
            <a:ext cx="7490793" cy="13208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Zasady postępowania z przetworami podczas przygotowania potraw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D9F239-0B1D-471A-BA0F-B0636B3A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72816"/>
            <a:ext cx="7274769" cy="4475584"/>
          </a:xfrm>
        </p:spPr>
        <p:txBody>
          <a:bodyPr>
            <a:normAutofit lnSpcReduction="10000"/>
          </a:bodyPr>
          <a:lstStyle/>
          <a:p>
            <a:r>
              <a:rPr lang="pl-PL" sz="3200" b="1" dirty="0"/>
              <a:t>Płynne</a:t>
            </a:r>
            <a:r>
              <a:rPr lang="pl-PL" sz="3200" dirty="0"/>
              <a:t> – stosowanie jak świeże</a:t>
            </a:r>
          </a:p>
          <a:p>
            <a:r>
              <a:rPr lang="pl-PL" sz="3200" b="1" dirty="0"/>
              <a:t>Mrożone</a:t>
            </a:r>
            <a:r>
              <a:rPr lang="pl-PL" sz="3200" dirty="0"/>
              <a:t> – rozmrażanie w kąpieli wodnej o temp. 15ºC lub w warunkach chłodniczych</a:t>
            </a:r>
          </a:p>
          <a:p>
            <a:r>
              <a:rPr lang="pl-PL" sz="3200" b="1" dirty="0"/>
              <a:t>Suszone </a:t>
            </a:r>
            <a:r>
              <a:rPr lang="pl-PL" sz="3200" dirty="0"/>
              <a:t>– wymieszane z ciepłą wodą lub mieszaniną wody i mleka, a następnie pozostawienie w warunkach chłodniczych 30 -60 min. do napęcznienia</a:t>
            </a:r>
          </a:p>
        </p:txBody>
      </p:sp>
    </p:spTree>
    <p:extLst>
      <p:ext uri="{BB962C8B-B14F-4D97-AF65-F5344CB8AC3E}">
        <p14:creationId xmlns:p14="http://schemas.microsoft.com/office/powerpoint/2010/main" xmlns="" val="44670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23D842-1E25-4942-9D68-803714C6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1" y="548680"/>
            <a:ext cx="6950595" cy="13208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3">
                    <a:lumMod val="50000"/>
                  </a:schemeClr>
                </a:solidFill>
              </a:rPr>
              <a:t>Płynne przetwory jajeczne</a:t>
            </a:r>
          </a:p>
        </p:txBody>
      </p:sp>
      <p:pic>
        <p:nvPicPr>
          <p:cNvPr id="5" name="Symbol zastępczy zawartości 4" descr="Obraz zawierający żywność, kubek, stół, kontener&#10;&#10;Opis wygenerowany automatycznie">
            <a:extLst>
              <a:ext uri="{FF2B5EF4-FFF2-40B4-BE49-F238E27FC236}">
                <a16:creationId xmlns:a16="http://schemas.microsoft.com/office/drawing/2014/main" xmlns="" id="{C0F1EBC9-0E9C-4183-B68E-9887FADD5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12776"/>
            <a:ext cx="7202760" cy="3909379"/>
          </a:xfrm>
        </p:spPr>
      </p:pic>
    </p:spTree>
    <p:extLst>
      <p:ext uri="{BB962C8B-B14F-4D97-AF65-F5344CB8AC3E}">
        <p14:creationId xmlns:p14="http://schemas.microsoft.com/office/powerpoint/2010/main" xmlns="" val="419711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FD319F-B5FB-4820-A27C-E52F935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3">
                    <a:lumMod val="50000"/>
                  </a:schemeClr>
                </a:solidFill>
              </a:rPr>
              <a:t>Suszone przetwory </a:t>
            </a:r>
            <a:r>
              <a:rPr lang="pl-PL" sz="4000" b="1" dirty="0">
                <a:solidFill>
                  <a:schemeClr val="accent3">
                    <a:lumMod val="50000"/>
                  </a:schemeClr>
                </a:solidFill>
              </a:rPr>
              <a:t>jajeczne</a:t>
            </a:r>
          </a:p>
        </p:txBody>
      </p:sp>
      <p:pic>
        <p:nvPicPr>
          <p:cNvPr id="5" name="Symbol zastępczy zawartości 4" descr="Obraz zawierający żywność, talerz, stół, siedzi&#10;&#10;Opis wygenerowany automatycznie">
            <a:extLst>
              <a:ext uri="{FF2B5EF4-FFF2-40B4-BE49-F238E27FC236}">
                <a16:creationId xmlns:a16="http://schemas.microsoft.com/office/drawing/2014/main" xmlns="" id="{C2B203BD-992A-4E74-8B2A-EF1CB095A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1628800"/>
            <a:ext cx="7418785" cy="4248472"/>
          </a:xfrm>
        </p:spPr>
      </p:pic>
    </p:spTree>
    <p:extLst>
      <p:ext uri="{BB962C8B-B14F-4D97-AF65-F5344CB8AC3E}">
        <p14:creationId xmlns:p14="http://schemas.microsoft.com/office/powerpoint/2010/main" xmlns="" val="32860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B95505-C0B6-4D68-921C-6A6E9FEC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84" y="404664"/>
            <a:ext cx="6604836" cy="1320800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3">
                    <a:lumMod val="50000"/>
                  </a:schemeClr>
                </a:solidFill>
              </a:rPr>
              <a:t>Mrożone przetwory jajeczne </a:t>
            </a:r>
          </a:p>
        </p:txBody>
      </p:sp>
      <p:pic>
        <p:nvPicPr>
          <p:cNvPr id="5" name="Symbol zastępczy zawartości 4" descr="Obraz zawierający żywność, wewnątrz, tort, część&#10;&#10;Opis wygenerowany automatycznie">
            <a:extLst>
              <a:ext uri="{FF2B5EF4-FFF2-40B4-BE49-F238E27FC236}">
                <a16:creationId xmlns:a16="http://schemas.microsoft.com/office/drawing/2014/main" xmlns="" id="{F84E4379-2615-4FF1-AB5B-230C76A17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485" y="2132856"/>
            <a:ext cx="7180900" cy="4104456"/>
          </a:xfrm>
        </p:spPr>
      </p:pic>
    </p:spTree>
    <p:extLst>
      <p:ext uri="{BB962C8B-B14F-4D97-AF65-F5344CB8AC3E}">
        <p14:creationId xmlns:p14="http://schemas.microsoft.com/office/powerpoint/2010/main" xmlns="" val="36772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5AF078E3-DE91-44C5-B903-DE413244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B5EC02BA-0A1D-4B0A-8567-F42B2526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418785" cy="3880773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Produkcja przetworów jajowych to sposób na utrwalenie jaj i zniszczenie drobnoustrojów. Otrzymuje się produkt bezpieczny mikrobiologicznie. Przetwory są otrzymywane z płynnej masy jajecznej, płynnego żółtka lub białka.</a:t>
            </a:r>
          </a:p>
        </p:txBody>
      </p:sp>
    </p:spTree>
    <p:extLst>
      <p:ext uri="{BB962C8B-B14F-4D97-AF65-F5344CB8AC3E}">
        <p14:creationId xmlns:p14="http://schemas.microsoft.com/office/powerpoint/2010/main" xmlns="" val="257431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F152A2-688B-4C54-805D-93969DCF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99" y="620688"/>
            <a:ext cx="7562801" cy="13208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Podział przetworów z jaj ze względu na sposób przygotowania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07BF67F-DBDE-4660-8854-8A7CB6D7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04864"/>
            <a:ext cx="7200800" cy="3880773"/>
          </a:xfrm>
        </p:spPr>
        <p:txBody>
          <a:bodyPr>
            <a:normAutofit/>
          </a:bodyPr>
          <a:lstStyle/>
          <a:p>
            <a:r>
              <a:rPr lang="pl-PL" sz="3200" dirty="0"/>
              <a:t>Mrożone (jaja całe, białka, żółtka)</a:t>
            </a:r>
          </a:p>
          <a:p>
            <a:r>
              <a:rPr lang="pl-PL" sz="3200" dirty="0"/>
              <a:t>Suszone </a:t>
            </a:r>
            <a:r>
              <a:rPr lang="pl-PL" sz="3200" dirty="0" smtClean="0"/>
              <a:t>(proszek </a:t>
            </a:r>
            <a:r>
              <a:rPr lang="pl-PL" sz="3200" dirty="0"/>
              <a:t>jajeczny, żółtko suszone, białko </a:t>
            </a:r>
            <a:r>
              <a:rPr lang="pl-PL" sz="3200" dirty="0" smtClean="0"/>
              <a:t>suszone)</a:t>
            </a:r>
            <a:endParaRPr lang="pl-PL" sz="3200" dirty="0"/>
          </a:p>
          <a:p>
            <a:r>
              <a:rPr lang="pl-PL" sz="3200" dirty="0"/>
              <a:t>Zagęszczane</a:t>
            </a:r>
          </a:p>
          <a:p>
            <a:r>
              <a:rPr lang="pl-PL" sz="3200" dirty="0" smtClean="0"/>
              <a:t>Mieszane ( </a:t>
            </a:r>
            <a:r>
              <a:rPr lang="pl-PL" sz="3200" dirty="0"/>
              <a:t>udział żółtka i białka w stosunku do całego jaja jest różny)</a:t>
            </a:r>
          </a:p>
        </p:txBody>
      </p:sp>
    </p:spTree>
    <p:extLst>
      <p:ext uri="{BB962C8B-B14F-4D97-AF65-F5344CB8AC3E}">
        <p14:creationId xmlns:p14="http://schemas.microsoft.com/office/powerpoint/2010/main" xmlns="" val="27543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7EC46E-A7D2-414D-926D-4FECB260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1320800"/>
          </a:xfrm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Charakterystyka przetworów z jaj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DBA0CE2-F0BE-46B1-8E78-9C7EB0AE5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177184" cy="51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49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BCC079-ECDB-4DC8-B70D-2F898158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Zastosowanie przetworów  z jaj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DEBBB8-E93F-4441-A8A3-E51CAD6C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r>
              <a:rPr lang="pl-PL" sz="3200" dirty="0"/>
              <a:t>W produkcji piekarskiej</a:t>
            </a:r>
          </a:p>
          <a:p>
            <a:r>
              <a:rPr lang="pl-PL" sz="3200" dirty="0"/>
              <a:t>W produkcji cukierniczej</a:t>
            </a:r>
          </a:p>
          <a:p>
            <a:r>
              <a:rPr lang="pl-PL" sz="3200" dirty="0"/>
              <a:t>W produkcji majonezu</a:t>
            </a:r>
          </a:p>
          <a:p>
            <a:r>
              <a:rPr lang="pl-PL" sz="3200" dirty="0"/>
              <a:t>W zakładach gastronomicznych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29109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80D3F3-32AA-4EB1-9C91-741C79D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914729" cy="1320800"/>
          </a:xfrm>
        </p:spPr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Stosowanie jaj w gastronomii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41267C-0DF6-4708-BEC2-793F065C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418785" cy="3880773"/>
          </a:xfrm>
        </p:spPr>
        <p:txBody>
          <a:bodyPr>
            <a:normAutofit/>
          </a:bodyPr>
          <a:lstStyle/>
          <a:p>
            <a:r>
              <a:rPr lang="pl-PL" sz="3200" b="1" dirty="0"/>
              <a:t>Gotowane, obrane jaja </a:t>
            </a:r>
            <a:r>
              <a:rPr lang="pl-PL" sz="3200" dirty="0"/>
              <a:t>pakowane w specjalne pojemniki z zalewą lub pakowane próżniowo, trwałość do 40 dni w temperaturze przechowywania 1- 4 °C</a:t>
            </a:r>
          </a:p>
          <a:p>
            <a:r>
              <a:rPr lang="pl-PL" sz="3200" b="1" dirty="0"/>
              <a:t>Jajecznicę w proszku</a:t>
            </a:r>
          </a:p>
        </p:txBody>
      </p:sp>
    </p:spTree>
    <p:extLst>
      <p:ext uri="{BB962C8B-B14F-4D97-AF65-F5344CB8AC3E}">
        <p14:creationId xmlns:p14="http://schemas.microsoft.com/office/powerpoint/2010/main" xmlns="" val="361459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Przetwory z jaj</a:t>
            </a:r>
            <a:b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do bezpośredniej konsumpcji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Jaja marynowane</a:t>
            </a:r>
          </a:p>
          <a:p>
            <a:r>
              <a:rPr lang="pl-PL" sz="3200" dirty="0" smtClean="0"/>
              <a:t>Rolady z jaj</a:t>
            </a:r>
          </a:p>
          <a:p>
            <a:r>
              <a:rPr lang="pl-PL" sz="3200" dirty="0" smtClean="0"/>
              <a:t>Mrożone omlety i jajecznice</a:t>
            </a:r>
          </a:p>
          <a:p>
            <a:r>
              <a:rPr lang="pl-PL" sz="3200" dirty="0" smtClean="0"/>
              <a:t>Napoje jajeczne</a:t>
            </a:r>
            <a:endParaRPr lang="pl-PL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Jaja marynowane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user\Desktop\979807ec9dab89c2e6691d3dd77f4b61_373721_5c9b1e255c1e9_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43050"/>
            <a:ext cx="4857784" cy="4357718"/>
          </a:xfrm>
          <a:prstGeom prst="rect">
            <a:avLst/>
          </a:prstGeom>
          <a:noFill/>
        </p:spPr>
      </p:pic>
      <p:pic>
        <p:nvPicPr>
          <p:cNvPr id="1028" name="Picture 4" descr="C:\Users\user\Desktop\jaja marynow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643050"/>
            <a:ext cx="229078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Rolada z jaj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user\Desktop\rolada zj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847850"/>
            <a:ext cx="6538929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249</Words>
  <Application>Microsoft Office PowerPoint</Application>
  <PresentationFormat>Pokaz na ekranie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Faseta</vt:lpstr>
      <vt:lpstr>Przetwory z jaj</vt:lpstr>
      <vt:lpstr>Slajd 2</vt:lpstr>
      <vt:lpstr>Podział przetworów z jaj ze względu na sposób przygotowania</vt:lpstr>
      <vt:lpstr>Charakterystyka przetworów z jaj</vt:lpstr>
      <vt:lpstr>Zastosowanie przetworów  z jaj</vt:lpstr>
      <vt:lpstr>Stosowanie jaj w gastronomii</vt:lpstr>
      <vt:lpstr>Przetwory z jaj do bezpośredniej konsumpcji</vt:lpstr>
      <vt:lpstr>Jaja marynowane</vt:lpstr>
      <vt:lpstr>Rolada z jaj</vt:lpstr>
      <vt:lpstr>Mrożona jajecznica</vt:lpstr>
      <vt:lpstr>Napój z jaj( egg-nog )</vt:lpstr>
      <vt:lpstr>Dzięki stosowaniu przetworów z jaj uzyskuje się</vt:lpstr>
      <vt:lpstr>Zasady postępowania z przetworami podczas przygotowania potraw</vt:lpstr>
      <vt:lpstr>Płynne przetwory jajeczne</vt:lpstr>
      <vt:lpstr>Suszone przetwory jajeczne</vt:lpstr>
      <vt:lpstr>Mrożone przetwory jajeczne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Przetwory z jaj</dc:title>
  <dc:creator>user</dc:creator>
  <cp:lastModifiedBy>user</cp:lastModifiedBy>
  <cp:revision>13</cp:revision>
  <dcterms:created xsi:type="dcterms:W3CDTF">2020-02-02T20:20:05Z</dcterms:created>
  <dcterms:modified xsi:type="dcterms:W3CDTF">2020-03-30T13:57:23Z</dcterms:modified>
</cp:coreProperties>
</file>