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0" r:id="rId6"/>
    <p:sldId id="262" r:id="rId7"/>
    <p:sldId id="259" r:id="rId8"/>
    <p:sldId id="263" r:id="rId9"/>
    <p:sldId id="258" r:id="rId10"/>
    <p:sldId id="261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977D6-582C-4F0C-988A-145F39E30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64DD8ED-0656-4DCA-8B39-9851EC365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DB5F6A-6158-48EC-8F80-2C99344F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A0F10B9-AAE1-4714-AF8A-30BDCE5C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DE26CF-E95F-4381-8F9B-C0A59C027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858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43B31A-17E1-4AEC-BC57-B83AFF59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5EFFCAD-E939-4F90-B496-8F7F6E42D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6C6ADD0-7DA5-4B1B-B39B-125DA9BC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54A267-B45A-46C7-8610-F2FBF70AB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55B92F7-4B55-4886-9E56-64C21E1D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9824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E54A852-0FDE-4357-8B5E-C9A4AE0CF3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DBF5061-C2BC-463B-B1AB-7C83801E18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44C4B45-94CF-4870-A8DB-E1132A0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D2D338B-B7B7-4980-99D1-61476104C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63B42C-B4B5-47F2-87A7-365DD8EB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88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95C5FF-992B-4AE1-8082-4C90FD10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AD209C-6C33-48B8-94F9-64635108D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46F8A6D-4D31-436E-B47C-B53DC16C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E53669-A289-4660-8E55-5744E6E8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C47F47B-B715-4749-BA57-B3609EEA5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18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34F6F-7E79-416C-8947-4DA321731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1D8704-53D4-4D58-A381-6C6E84C2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52FB56-BD6F-4E8A-AF0E-F05AFFEE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8179BFC-9A96-4587-8C49-33BAD15F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1DC4163-2250-4965-BE92-2BE31AD8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692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1504F2-B3D6-4C8A-B3EE-76B82F47B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B7EAAC-4945-448F-B7A1-2853F20EA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BA8BDF7-1867-4DF0-AD2A-609E1EAA9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E6D4322-54A7-4BDB-AD9D-EFDCEB80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6A27AF-9B72-4B54-B41A-2CC5C318E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BFDB88-BE25-48C0-B824-B85595870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95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DE5E57-140D-4707-B62A-B3708F87B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AA593B-E1B6-483C-BF71-E8270C133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1EA120F-41B9-46E0-BDEA-619D14E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A6F7DC9-664B-4FF5-8DB0-1C9675B55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ED04924-20A6-47F7-8F9B-269B6DAF0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85F8C1C-0589-4BCE-8FCD-91E665A8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95CC085-4D19-43C3-9EFB-DE25D0E1B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155834D-BA88-422B-9D35-016C5E3D5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7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4766DC-A2A1-47E1-8228-62F1764C4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066942D-5B52-4A6A-8511-4A025A422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228C0E7-785D-4432-AC91-441043F30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391C6FA-4FFA-4106-90ED-B8F061AE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8484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399D39B-3C96-4950-A789-972F75475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E962E7-02E2-4D12-A903-BBD8F71D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822C295-F249-4A1A-B94D-4EBF8EBD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765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5BA133-B8B6-4D1D-AB4D-C70B0385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FB1FE9-3D97-4A28-8D6A-0D8B21C00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7CC170B-135E-49C5-B597-3B02264D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38EE3BF-FCBB-4D15-84CE-2EE84712D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342B2BA-868A-4D68-B264-F68EB8909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87E606D-0026-4F5A-89FC-A1557549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39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A2DE0E-4C93-40B1-A63F-FC29567E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7B1337D-7FAA-4196-8D93-6A13552F7D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F16BC61-810D-4315-BCDF-6FFFCEA047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0B936B2-CA55-45BC-A0C9-0DD565E2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ED6218-B8FE-44BF-B822-2CEDC05FA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48E7474-088F-4660-AD40-DF12D046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4966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C55DB51-8B02-4FCB-83AB-EEFE4CCA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E26F6C-ABA0-4A7C-A59A-1C4B61696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DE26E4E-F360-4A11-A022-981BF3C20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04F87-1D83-499B-8B68-5133E414CE4D}" type="datetimeFigureOut">
              <a:rPr lang="pl-PL" smtClean="0"/>
              <a:t>30.03.2020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DCD86AC-FBF3-45F9-86F3-21338DEB8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78EAF5-0EAB-4233-A106-A34DF8710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D088C-55E0-44D7-8927-80DC7144B57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4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51_g3QX9ts" TargetMode="External"/><Relationship Id="rId2" Type="http://schemas.openxmlformats.org/officeDocument/2006/relationships/hyperlink" Target="https://www.youtube.com/watch?time_continue=11&amp;v=PTlbFBSEHOU&amp;feature=emb_title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iszkoteka.pl/zestaw/572-obrazovanie-russkaa-leksika-edukacja-slownictwo-rosyjski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0B9435-EF80-45D2-A803-34D1B1D87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6563"/>
            <a:ext cx="9325232" cy="2421924"/>
          </a:xfrm>
        </p:spPr>
        <p:txBody>
          <a:bodyPr/>
          <a:lstStyle/>
          <a:p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Nauka w Polsce </a:t>
            </a:r>
            <a:br>
              <a:rPr lang="pl-PL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czy za granicą?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01E4530-CF25-453A-88CD-B42F33588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746" y="3602038"/>
            <a:ext cx="11399108" cy="2699908"/>
          </a:xfrm>
        </p:spPr>
        <p:txBody>
          <a:bodyPr>
            <a:normAutofit/>
          </a:bodyPr>
          <a:lstStyle/>
          <a:p>
            <a:pPr algn="l"/>
            <a:r>
              <a:rPr lang="pl-PL" dirty="0">
                <a:hlinkClick r:id="rId2"/>
              </a:rPr>
              <a:t>https://www.youtube.com/watch?time_continue=11&amp;v=PTlbFBSEHOU&amp;feature=emb_title</a:t>
            </a:r>
            <a:r>
              <a:rPr lang="ru-RU" dirty="0"/>
              <a:t> - </a:t>
            </a:r>
            <a:r>
              <a:rPr lang="ru-RU" b="1" dirty="0"/>
              <a:t>Обучение за рубежом - репортаж</a:t>
            </a:r>
          </a:p>
          <a:p>
            <a:pPr algn="l"/>
            <a:r>
              <a:rPr lang="pl-PL" dirty="0">
                <a:hlinkClick r:id="rId3"/>
              </a:rPr>
              <a:t>https://www.youtube.com/watch?v=j51_g3QX9ts</a:t>
            </a:r>
            <a:r>
              <a:rPr lang="ru-RU" dirty="0"/>
              <a:t> - </a:t>
            </a:r>
            <a:r>
              <a:rPr lang="ru-RU" b="1" dirty="0"/>
              <a:t>Высшее образование за рубежом - 5 полезных советов</a:t>
            </a:r>
            <a:endParaRPr lang="pl-PL" b="1" dirty="0"/>
          </a:p>
          <a:p>
            <a:pPr algn="l"/>
            <a:r>
              <a:rPr lang="pl-PL" b="1" dirty="0">
                <a:hlinkClick r:id="rId4"/>
              </a:rPr>
              <a:t>https://fiszkoteka.pl/zestaw/572-obrazovanie-russkaa-leksika-edukacja-slownictwo-rosyjskie</a:t>
            </a:r>
            <a:r>
              <a:rPr lang="pl-PL" b="1" dirty="0"/>
              <a:t> - </a:t>
            </a:r>
            <a:r>
              <a:rPr lang="ru-RU" b="1" dirty="0"/>
              <a:t>Образование - русская лексика</a:t>
            </a:r>
          </a:p>
          <a:p>
            <a:pPr algn="l"/>
            <a:endParaRPr lang="pl-PL" b="1" dirty="0"/>
          </a:p>
          <a:p>
            <a:pPr algn="l"/>
            <a:endParaRPr lang="ru-RU" b="1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pPr algn="l"/>
            <a:endParaRPr lang="ru-RU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287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54B37B2-A128-4C77-8FBA-983DD8ECA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26079" y="-3673831"/>
            <a:ext cx="2309964" cy="9880043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DD33EEA3-EC60-4CC3-96A6-F9E8FC4937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40797" y="1367704"/>
            <a:ext cx="3910405" cy="658827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D3DEF4F7-534D-4093-A9EA-5B1AA27EF594}"/>
              </a:ext>
            </a:extLst>
          </p:cNvPr>
          <p:cNvSpPr txBox="1"/>
          <p:nvPr/>
        </p:nvSpPr>
        <p:spPr>
          <a:xfrm>
            <a:off x="98854" y="463378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Ćw. 7</a:t>
            </a:r>
            <a:r>
              <a:rPr lang="ru-RU" dirty="0"/>
              <a:t>Б</a:t>
            </a:r>
            <a:endParaRPr lang="pl-PL" dirty="0"/>
          </a:p>
          <a:p>
            <a:r>
              <a:rPr lang="pl-PL" dirty="0"/>
              <a:t>str. 124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CF85FF7-6C82-4003-8C0A-7184022D8BB0}"/>
              </a:ext>
            </a:extLst>
          </p:cNvPr>
          <p:cNvSpPr txBox="1"/>
          <p:nvPr/>
        </p:nvSpPr>
        <p:spPr>
          <a:xfrm>
            <a:off x="1155357" y="3015048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Ćw. 9 str. 124</a:t>
            </a:r>
          </a:p>
        </p:txBody>
      </p:sp>
    </p:spTree>
    <p:extLst>
      <p:ext uri="{BB962C8B-B14F-4D97-AF65-F5344CB8AC3E}">
        <p14:creationId xmlns:p14="http://schemas.microsoft.com/office/powerpoint/2010/main" val="343379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E97292B6-C9F8-4A05-B9BD-E2FF59A58047}"/>
              </a:ext>
            </a:extLst>
          </p:cNvPr>
          <p:cNvSpPr txBox="1"/>
          <p:nvPr/>
        </p:nvSpPr>
        <p:spPr>
          <a:xfrm>
            <a:off x="296562" y="1204783"/>
            <a:ext cx="5869460" cy="532453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университет – </a:t>
            </a:r>
            <a:r>
              <a:rPr lang="pl-PL" sz="2000" b="1" dirty="0"/>
              <a:t>uniwersytet</a:t>
            </a:r>
            <a:endParaRPr lang="ru-RU" sz="2000" b="1" dirty="0"/>
          </a:p>
          <a:p>
            <a:r>
              <a:rPr lang="ru-RU" sz="2000" b="1" dirty="0"/>
              <a:t>изучать</a:t>
            </a:r>
            <a:r>
              <a:rPr lang="pl-PL" sz="2000" b="1" dirty="0"/>
              <a:t> - studiować</a:t>
            </a:r>
            <a:endParaRPr lang="ru-RU" sz="2000" b="1" dirty="0"/>
          </a:p>
          <a:p>
            <a:r>
              <a:rPr lang="ru-RU" sz="2000" b="1" dirty="0"/>
              <a:t>бакалавриат</a:t>
            </a:r>
            <a:r>
              <a:rPr lang="pl-PL" sz="2000" b="1" dirty="0"/>
              <a:t> – studia licencjackie</a:t>
            </a:r>
            <a:endParaRPr lang="ru-RU" sz="2000" b="1" dirty="0"/>
          </a:p>
          <a:p>
            <a:r>
              <a:rPr lang="ru-RU" sz="2000" b="1" dirty="0"/>
              <a:t>аспирантура</a:t>
            </a:r>
            <a:r>
              <a:rPr lang="pl-PL" sz="2000" b="1" dirty="0"/>
              <a:t> – studia magisterskie</a:t>
            </a:r>
            <a:endParaRPr lang="ru-RU" sz="2000" b="1" dirty="0"/>
          </a:p>
          <a:p>
            <a:r>
              <a:rPr lang="ru-RU" sz="2000" b="1" dirty="0"/>
              <a:t>докторат/профессура</a:t>
            </a:r>
            <a:r>
              <a:rPr lang="pl-PL" sz="2000" b="1" dirty="0"/>
              <a:t> – studia doktoranckie</a:t>
            </a:r>
            <a:endParaRPr lang="ru-RU" sz="2000" b="1" dirty="0"/>
          </a:p>
          <a:p>
            <a:r>
              <a:rPr lang="ru-RU" sz="2000" b="1" dirty="0"/>
              <a:t>очная форма обучения</a:t>
            </a:r>
            <a:r>
              <a:rPr lang="pl-PL" sz="2000" b="1" dirty="0"/>
              <a:t> – studia dzienne/system   dzienny</a:t>
            </a:r>
            <a:endParaRPr lang="ru-RU" sz="2000" b="1" dirty="0"/>
          </a:p>
          <a:p>
            <a:r>
              <a:rPr lang="ru-RU" sz="2000" b="1" dirty="0"/>
              <a:t>заочная форма обучения</a:t>
            </a:r>
            <a:r>
              <a:rPr lang="pl-PL" sz="2000" b="1" dirty="0"/>
              <a:t> – studia zaoczne/system zaoczny</a:t>
            </a:r>
          </a:p>
          <a:p>
            <a:r>
              <a:rPr lang="ru-RU" sz="2000" b="1" dirty="0"/>
              <a:t>уч</a:t>
            </a:r>
            <a:r>
              <a:rPr lang="ru-RU" sz="2000" b="1" u="sng" dirty="0">
                <a:effectLst/>
              </a:rPr>
              <a:t>и</a:t>
            </a:r>
            <a:r>
              <a:rPr lang="ru-RU" sz="2000" b="1" dirty="0"/>
              <a:t>ться в </a:t>
            </a:r>
            <a:r>
              <a:rPr lang="ru-RU" sz="2000" b="1" u="sng" dirty="0">
                <a:effectLst/>
              </a:rPr>
              <a:t>о</a:t>
            </a:r>
            <a:r>
              <a:rPr lang="ru-RU" sz="2000" b="1" dirty="0"/>
              <a:t>чной сист</a:t>
            </a:r>
            <a:r>
              <a:rPr lang="ru-RU" sz="2000" b="1" u="sng" dirty="0">
                <a:effectLst/>
              </a:rPr>
              <a:t>е</a:t>
            </a:r>
            <a:r>
              <a:rPr lang="ru-RU" sz="2000" b="1" dirty="0"/>
              <a:t>ме</a:t>
            </a:r>
            <a:r>
              <a:rPr lang="pl-PL" sz="2000" b="1" dirty="0"/>
              <a:t> – uczyć się w systemie dziennym</a:t>
            </a:r>
            <a:endParaRPr lang="ru-RU" sz="2000" b="1" dirty="0"/>
          </a:p>
          <a:p>
            <a:r>
              <a:rPr lang="ru-RU" sz="2000" b="1" dirty="0"/>
              <a:t>онлайн обучение</a:t>
            </a:r>
            <a:r>
              <a:rPr lang="pl-PL" sz="2000" b="1" dirty="0"/>
              <a:t> – studia przez </a:t>
            </a:r>
            <a:r>
              <a:rPr lang="pl-PL" sz="2000" b="1" dirty="0" err="1"/>
              <a:t>internet</a:t>
            </a:r>
            <a:endParaRPr lang="ru-RU" sz="2000" b="1" dirty="0"/>
          </a:p>
          <a:p>
            <a:r>
              <a:rPr lang="ru-RU" sz="2000" b="1" dirty="0"/>
              <a:t>семестр</a:t>
            </a:r>
            <a:r>
              <a:rPr lang="pl-PL" sz="2000" b="1" dirty="0"/>
              <a:t> - semestr</a:t>
            </a:r>
            <a:endParaRPr lang="ru-RU" sz="2000" b="1" dirty="0"/>
          </a:p>
          <a:p>
            <a:r>
              <a:rPr lang="ru-RU" sz="2000" b="1" dirty="0"/>
              <a:t>студент</a:t>
            </a:r>
            <a:r>
              <a:rPr lang="pl-PL" sz="2000" b="1" dirty="0"/>
              <a:t>/</a:t>
            </a:r>
            <a:r>
              <a:rPr lang="ru-RU" sz="2000" b="1" dirty="0"/>
              <a:t>ка</a:t>
            </a:r>
            <a:r>
              <a:rPr lang="pl-PL" sz="2000" b="1" dirty="0"/>
              <a:t> – student/studentka</a:t>
            </a:r>
          </a:p>
          <a:p>
            <a:r>
              <a:rPr lang="ru-RU" sz="2000" b="1" u="sng" dirty="0">
                <a:effectLst/>
              </a:rPr>
              <a:t>ку</a:t>
            </a:r>
            <a:r>
              <a:rPr lang="ru-RU" sz="2000" b="1" dirty="0"/>
              <a:t>рсы</a:t>
            </a:r>
            <a:r>
              <a:rPr lang="pl-PL" sz="2000" b="1" dirty="0"/>
              <a:t> – rok studiów</a:t>
            </a:r>
            <a:endParaRPr lang="ru-RU" sz="2000" b="1" dirty="0"/>
          </a:p>
          <a:p>
            <a:r>
              <a:rPr lang="ru-RU" sz="2000" b="1" dirty="0"/>
              <a:t>студент первого курса</a:t>
            </a:r>
            <a:r>
              <a:rPr lang="pl-PL" sz="2000" b="1" dirty="0"/>
              <a:t> – student pierwszego roku</a:t>
            </a:r>
          </a:p>
          <a:p>
            <a:r>
              <a:rPr lang="ru-RU" sz="2000" b="1" dirty="0"/>
              <a:t>факультет</a:t>
            </a:r>
            <a:r>
              <a:rPr lang="pl-PL" sz="2000" b="1" dirty="0"/>
              <a:t> - wydział</a:t>
            </a:r>
            <a:endParaRPr lang="ru-RU" sz="2000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AAA31B4-58D0-48E5-AF48-0705D7D2DC6B}"/>
              </a:ext>
            </a:extLst>
          </p:cNvPr>
          <p:cNvSpPr txBox="1"/>
          <p:nvPr/>
        </p:nvSpPr>
        <p:spPr>
          <a:xfrm>
            <a:off x="6512011" y="197709"/>
            <a:ext cx="5467864" cy="65556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академический год</a:t>
            </a:r>
            <a:r>
              <a:rPr lang="pl-PL" sz="2000" b="1" dirty="0"/>
              <a:t> – rok akademicki</a:t>
            </a:r>
          </a:p>
          <a:p>
            <a:r>
              <a:rPr lang="ru-RU" sz="2000" b="1" dirty="0"/>
              <a:t>лекции</a:t>
            </a:r>
            <a:r>
              <a:rPr lang="pl-PL" sz="2000" b="1" dirty="0"/>
              <a:t> – wykłady</a:t>
            </a:r>
          </a:p>
          <a:p>
            <a:r>
              <a:rPr lang="ru-RU" sz="2000" b="1" dirty="0"/>
              <a:t>посещать лекции</a:t>
            </a:r>
            <a:r>
              <a:rPr lang="pl-PL" sz="2000" b="1" dirty="0"/>
              <a:t> – chodzić na wykłady</a:t>
            </a:r>
          </a:p>
          <a:p>
            <a:r>
              <a:rPr lang="ru-RU" sz="2000" b="1" dirty="0"/>
              <a:t>семинары</a:t>
            </a:r>
            <a:r>
              <a:rPr lang="pl-PL" sz="2000" b="1" dirty="0"/>
              <a:t> - seminaria</a:t>
            </a:r>
          </a:p>
          <a:p>
            <a:r>
              <a:rPr lang="ru-RU" sz="2000" b="1" dirty="0"/>
              <a:t>экзамены</a:t>
            </a:r>
            <a:r>
              <a:rPr lang="pl-PL" sz="2000" b="1" dirty="0"/>
              <a:t> – egzaminy</a:t>
            </a:r>
            <a:endParaRPr lang="ru-RU" sz="2000" b="1" dirty="0"/>
          </a:p>
          <a:p>
            <a:r>
              <a:rPr lang="ru-RU" sz="2000" b="1" dirty="0"/>
              <a:t>сдать экзамены – </a:t>
            </a:r>
            <a:r>
              <a:rPr lang="pl-PL" sz="2000" b="1" dirty="0"/>
              <a:t>zdać egzaminy</a:t>
            </a:r>
          </a:p>
          <a:p>
            <a:r>
              <a:rPr lang="ru-RU" sz="2000" b="1" dirty="0"/>
              <a:t>пересдав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ть экз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мен</a:t>
            </a:r>
            <a:r>
              <a:rPr lang="pl-PL" sz="2000" b="1" dirty="0"/>
              <a:t> – zdawać ponownie egzamin</a:t>
            </a:r>
          </a:p>
          <a:p>
            <a:r>
              <a:rPr lang="ru-RU" sz="2000" b="1" dirty="0"/>
              <a:t>провал</a:t>
            </a:r>
            <a:r>
              <a:rPr lang="ru-RU" sz="2000" b="1" u="sng" dirty="0">
                <a:effectLst/>
              </a:rPr>
              <a:t>и</a:t>
            </a:r>
            <a:r>
              <a:rPr lang="ru-RU" sz="2000" b="1" dirty="0"/>
              <a:t>ться на экз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мене</a:t>
            </a:r>
            <a:r>
              <a:rPr lang="pl-PL" sz="2000" b="1" dirty="0"/>
              <a:t> – zawalić egzamin</a:t>
            </a:r>
          </a:p>
          <a:p>
            <a:r>
              <a:rPr lang="ru-RU" sz="2000" b="1" dirty="0"/>
              <a:t>стипендия</a:t>
            </a:r>
            <a:r>
              <a:rPr lang="pl-PL" sz="2000" b="1" dirty="0"/>
              <a:t> – stypendium</a:t>
            </a:r>
          </a:p>
          <a:p>
            <a:r>
              <a:rPr lang="ru-RU" sz="2000" b="1" dirty="0"/>
              <a:t>получ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ть стип</a:t>
            </a:r>
            <a:r>
              <a:rPr lang="ru-RU" sz="2000" b="1" u="sng" dirty="0">
                <a:effectLst/>
              </a:rPr>
              <a:t>е</a:t>
            </a:r>
            <a:r>
              <a:rPr lang="ru-RU" sz="2000" b="1" dirty="0"/>
              <a:t>ндию</a:t>
            </a:r>
            <a:r>
              <a:rPr lang="pl-PL" sz="2000" b="1" dirty="0"/>
              <a:t> – otrzymywać stypendium</a:t>
            </a:r>
          </a:p>
          <a:p>
            <a:r>
              <a:rPr lang="ru-RU" sz="2000" b="1" dirty="0"/>
              <a:t>образование за рубежом – </a:t>
            </a:r>
            <a:r>
              <a:rPr lang="pl-PL" sz="2000" b="1" dirty="0"/>
              <a:t>edukacja za granicą</a:t>
            </a:r>
            <a:endParaRPr lang="ru-RU" sz="2000" b="1" dirty="0"/>
          </a:p>
          <a:p>
            <a:r>
              <a:rPr lang="ru-RU" sz="2000" b="1" dirty="0"/>
              <a:t>декан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т</a:t>
            </a:r>
            <a:r>
              <a:rPr lang="pl-PL" sz="2000" b="1" dirty="0"/>
              <a:t> - dziekanat</a:t>
            </a:r>
          </a:p>
          <a:p>
            <a:r>
              <a:rPr lang="ru-RU" sz="2000" b="1" dirty="0"/>
              <a:t>проф</a:t>
            </a:r>
            <a:r>
              <a:rPr lang="ru-RU" sz="2000" b="1" u="sng" dirty="0">
                <a:effectLst/>
              </a:rPr>
              <a:t>е</a:t>
            </a:r>
            <a:r>
              <a:rPr lang="ru-RU" sz="2000" b="1" dirty="0"/>
              <a:t>ссор</a:t>
            </a:r>
            <a:r>
              <a:rPr lang="pl-PL" sz="2000" b="1" dirty="0"/>
              <a:t> - profesor</a:t>
            </a:r>
          </a:p>
          <a:p>
            <a:r>
              <a:rPr lang="ru-RU" sz="2000" b="1" dirty="0"/>
              <a:t>преподав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тель</a:t>
            </a:r>
            <a:r>
              <a:rPr lang="pl-PL" sz="2000" b="1" dirty="0"/>
              <a:t> – wykładowca akademicki</a:t>
            </a:r>
            <a:endParaRPr lang="ru-RU" sz="2000" b="1" dirty="0"/>
          </a:p>
          <a:p>
            <a:r>
              <a:rPr lang="ru-RU" sz="2000" b="1" dirty="0"/>
              <a:t>зв</a:t>
            </a:r>
            <a:r>
              <a:rPr lang="ru-RU" sz="2000" b="1" u="sng" dirty="0">
                <a:effectLst/>
              </a:rPr>
              <a:t>а</a:t>
            </a:r>
            <a:r>
              <a:rPr lang="ru-RU" sz="2000" b="1" dirty="0"/>
              <a:t>ние магистра</a:t>
            </a:r>
            <a:r>
              <a:rPr lang="pl-PL" sz="2000" b="1" dirty="0"/>
              <a:t> – tytuł magistra</a:t>
            </a:r>
          </a:p>
          <a:p>
            <a:r>
              <a:rPr lang="ru-RU" sz="2000" b="1" dirty="0"/>
              <a:t>уч</a:t>
            </a:r>
            <a:r>
              <a:rPr lang="ru-RU" sz="2000" b="1" u="sng" dirty="0">
                <a:effectLst/>
              </a:rPr>
              <a:t>и</a:t>
            </a:r>
            <a:r>
              <a:rPr lang="ru-RU" sz="2000" b="1" dirty="0"/>
              <a:t>ться и раб</a:t>
            </a:r>
            <a:r>
              <a:rPr lang="ru-RU" sz="2000" b="1" u="sng" dirty="0">
                <a:effectLst/>
              </a:rPr>
              <a:t>о</a:t>
            </a:r>
            <a:r>
              <a:rPr lang="ru-RU" sz="2000" b="1" dirty="0"/>
              <a:t>тать</a:t>
            </a:r>
            <a:r>
              <a:rPr lang="pl-PL" sz="2000" b="1" dirty="0"/>
              <a:t> – uczyć się i pracować</a:t>
            </a:r>
          </a:p>
          <a:p>
            <a:r>
              <a:rPr lang="ru-RU" sz="2000" b="1" dirty="0"/>
              <a:t>жить в общеж</a:t>
            </a:r>
            <a:r>
              <a:rPr lang="ru-RU" sz="2000" b="1" u="sng" dirty="0">
                <a:effectLst/>
              </a:rPr>
              <a:t>и</a:t>
            </a:r>
            <a:r>
              <a:rPr lang="ru-RU" sz="2000" b="1" dirty="0"/>
              <a:t>тии</a:t>
            </a:r>
            <a:r>
              <a:rPr lang="pl-PL" sz="2000" b="1" dirty="0"/>
              <a:t> – mieszkać w akademiku</a:t>
            </a:r>
          </a:p>
          <a:p>
            <a:r>
              <a:rPr lang="ru-RU" sz="2000" b="1" dirty="0"/>
              <a:t>получ</a:t>
            </a:r>
            <a:r>
              <a:rPr lang="ru-RU" sz="2000" b="1" u="sng" dirty="0">
                <a:effectLst/>
              </a:rPr>
              <a:t>и</a:t>
            </a:r>
            <a:r>
              <a:rPr lang="ru-RU" sz="2000" b="1" dirty="0"/>
              <a:t>ть зач</a:t>
            </a:r>
            <a:r>
              <a:rPr lang="ru-RU" sz="2000" b="1" u="sng" dirty="0">
                <a:effectLst/>
              </a:rPr>
              <a:t>ё</a:t>
            </a:r>
            <a:r>
              <a:rPr lang="ru-RU" sz="2000" b="1" dirty="0"/>
              <a:t>т</a:t>
            </a:r>
            <a:r>
              <a:rPr lang="pl-PL" sz="2000" b="1" dirty="0"/>
              <a:t> – dostać zaliczenie</a:t>
            </a:r>
          </a:p>
          <a:p>
            <a:r>
              <a:rPr lang="ru-RU" sz="2000" b="1" dirty="0"/>
              <a:t>окончить вуз</a:t>
            </a:r>
            <a:r>
              <a:rPr lang="pl-PL" sz="2000" b="1" dirty="0"/>
              <a:t> – skończyć uniwersytet</a:t>
            </a:r>
          </a:p>
          <a:p>
            <a:r>
              <a:rPr lang="ru-RU" sz="2000" b="1" dirty="0"/>
              <a:t>диплома</a:t>
            </a:r>
            <a:r>
              <a:rPr lang="pl-PL" sz="2000" b="1" dirty="0"/>
              <a:t> - dyplom</a:t>
            </a:r>
            <a:endParaRPr lang="ru-RU" sz="2000" b="1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C1BA1C0-D43B-4B85-BF67-8A439F80B438}"/>
              </a:ext>
            </a:extLst>
          </p:cNvPr>
          <p:cNvSpPr/>
          <p:nvPr/>
        </p:nvSpPr>
        <p:spPr>
          <a:xfrm>
            <a:off x="212125" y="383059"/>
            <a:ext cx="6157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Образование - русская лексика</a:t>
            </a:r>
          </a:p>
        </p:txBody>
      </p:sp>
    </p:spTree>
    <p:extLst>
      <p:ext uri="{BB962C8B-B14F-4D97-AF65-F5344CB8AC3E}">
        <p14:creationId xmlns:p14="http://schemas.microsoft.com/office/powerpoint/2010/main" val="335302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39C476D-4BBC-4704-9FC1-7129A5DFE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43422"/>
              </p:ext>
            </p:extLst>
          </p:nvPr>
        </p:nvGraphicFramePr>
        <p:xfrm>
          <a:off x="142102" y="957648"/>
          <a:ext cx="10713309" cy="2560320"/>
        </p:xfrm>
        <a:graphic>
          <a:graphicData uri="http://schemas.openxmlformats.org/drawingml/2006/table">
            <a:tbl>
              <a:tblPr/>
              <a:tblGrid>
                <a:gridCol w="3571103">
                  <a:extLst>
                    <a:ext uri="{9D8B030D-6E8A-4147-A177-3AD203B41FA5}">
                      <a16:colId xmlns:a16="http://schemas.microsoft.com/office/drawing/2014/main" val="3034191387"/>
                    </a:ext>
                  </a:extLst>
                </a:gridCol>
                <a:gridCol w="3571103">
                  <a:extLst>
                    <a:ext uri="{9D8B030D-6E8A-4147-A177-3AD203B41FA5}">
                      <a16:colId xmlns:a16="http://schemas.microsoft.com/office/drawing/2014/main" val="4258460598"/>
                    </a:ext>
                  </a:extLst>
                </a:gridCol>
                <a:gridCol w="3571103">
                  <a:extLst>
                    <a:ext uri="{9D8B030D-6E8A-4147-A177-3AD203B41FA5}">
                      <a16:colId xmlns:a16="http://schemas.microsoft.com/office/drawing/2014/main" val="2977390934"/>
                    </a:ext>
                  </a:extLst>
                </a:gridCol>
              </a:tblGrid>
              <a:tr h="250136">
                <a:tc>
                  <a:txBody>
                    <a:bodyPr/>
                    <a:lstStyle/>
                    <a:p>
                      <a:r>
                        <a:rPr lang="ru-RU" dirty="0"/>
                        <a:t>Падеж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Вопрос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Слово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612811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r>
                        <a:rPr lang="ru-RU"/>
                        <a:t>именительный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Кто, что?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495459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r>
                        <a:rPr lang="ru-RU"/>
                        <a:t>родительный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Кого, чего?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819801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r>
                        <a:rPr lang="ru-RU"/>
                        <a:t>дательный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Кому, чему?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4875162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r>
                        <a:rPr lang="ru-RU"/>
                        <a:t>винительный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Кого, что?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242376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r>
                        <a:rPr lang="ru-RU"/>
                        <a:t>творительный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Кем, чем?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университетом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73881"/>
                  </a:ext>
                </a:extLst>
              </a:tr>
              <a:tr h="250136">
                <a:tc>
                  <a:txBody>
                    <a:bodyPr/>
                    <a:lstStyle/>
                    <a:p>
                      <a:r>
                        <a:rPr lang="ru-RU"/>
                        <a:t>предложный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 ком, о чём?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университете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506495"/>
                  </a:ext>
                </a:extLst>
              </a:tr>
            </a:tbl>
          </a:graphicData>
        </a:graphic>
      </p:graphicFrame>
      <p:sp>
        <p:nvSpPr>
          <p:cNvPr id="5" name="Prostokąt 4">
            <a:extLst>
              <a:ext uri="{FF2B5EF4-FFF2-40B4-BE49-F238E27FC236}">
                <a16:creationId xmlns:a16="http://schemas.microsoft.com/office/drawing/2014/main" id="{E3163313-98F3-4AA6-9D9B-E2213EAA1BC4}"/>
              </a:ext>
            </a:extLst>
          </p:cNvPr>
          <p:cNvSpPr/>
          <p:nvPr/>
        </p:nvSpPr>
        <p:spPr>
          <a:xfrm>
            <a:off x="240958" y="154459"/>
            <a:ext cx="696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Единственное число</a:t>
            </a:r>
            <a:r>
              <a:rPr lang="pl-PL" b="1" dirty="0"/>
              <a:t> – liczba pojedyncza</a:t>
            </a:r>
            <a:endParaRPr lang="ru-RU" b="1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1E2E8978-AA11-4EBA-8684-0C3C2FC4A4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25791"/>
              </p:ext>
            </p:extLst>
          </p:nvPr>
        </p:nvGraphicFramePr>
        <p:xfrm>
          <a:off x="177112" y="4139688"/>
          <a:ext cx="10933671" cy="2560320"/>
        </p:xfrm>
        <a:graphic>
          <a:graphicData uri="http://schemas.openxmlformats.org/drawingml/2006/table">
            <a:tbl>
              <a:tblPr/>
              <a:tblGrid>
                <a:gridCol w="3644557">
                  <a:extLst>
                    <a:ext uri="{9D8B030D-6E8A-4147-A177-3AD203B41FA5}">
                      <a16:colId xmlns:a16="http://schemas.microsoft.com/office/drawing/2014/main" val="1826354608"/>
                    </a:ext>
                  </a:extLst>
                </a:gridCol>
                <a:gridCol w="3644557">
                  <a:extLst>
                    <a:ext uri="{9D8B030D-6E8A-4147-A177-3AD203B41FA5}">
                      <a16:colId xmlns:a16="http://schemas.microsoft.com/office/drawing/2014/main" val="433052467"/>
                    </a:ext>
                  </a:extLst>
                </a:gridCol>
                <a:gridCol w="3644557">
                  <a:extLst>
                    <a:ext uri="{9D8B030D-6E8A-4147-A177-3AD203B41FA5}">
                      <a16:colId xmlns:a16="http://schemas.microsoft.com/office/drawing/2014/main" val="220324293"/>
                    </a:ext>
                  </a:extLst>
                </a:gridCol>
              </a:tblGrid>
              <a:tr h="175491">
                <a:tc>
                  <a:txBody>
                    <a:bodyPr/>
                    <a:lstStyle/>
                    <a:p>
                      <a:r>
                        <a:rPr lang="ru-RU"/>
                        <a:t>Падеж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Вопрос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Слово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071882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r>
                        <a:rPr lang="ru-RU"/>
                        <a:t>именительный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Кто, что?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193321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r>
                        <a:rPr lang="ru-RU"/>
                        <a:t>родительный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Кого, чего?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университетов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6010100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r>
                        <a:rPr lang="ru-RU"/>
                        <a:t>дательный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Кому, чему?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университетам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879988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r>
                        <a:rPr lang="ru-RU"/>
                        <a:t>винительный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Кого, что?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731456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r>
                        <a:rPr lang="ru-RU"/>
                        <a:t>творительный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Кем, чем?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университетами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472735"/>
                  </a:ext>
                </a:extLst>
              </a:tr>
              <a:tr h="175491">
                <a:tc>
                  <a:txBody>
                    <a:bodyPr/>
                    <a:lstStyle/>
                    <a:p>
                      <a:r>
                        <a:rPr lang="ru-RU" dirty="0"/>
                        <a:t>предложный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/>
                        <a:t>О ком, о чём?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университетах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73282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id="{2E43E02D-0AEC-49CD-9746-EEB8B18AEF10}"/>
              </a:ext>
            </a:extLst>
          </p:cNvPr>
          <p:cNvSpPr/>
          <p:nvPr/>
        </p:nvSpPr>
        <p:spPr>
          <a:xfrm>
            <a:off x="240958" y="3620530"/>
            <a:ext cx="7083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Множественное число</a:t>
            </a:r>
            <a:r>
              <a:rPr lang="pl-PL" b="1" dirty="0"/>
              <a:t> – liczba mnoga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395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E998B60-2093-430B-AFFB-83D950204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9267" y="-3292620"/>
            <a:ext cx="4553466" cy="1225081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7DB623B-7F68-4F5F-9EB2-4F2C97254744}"/>
              </a:ext>
            </a:extLst>
          </p:cNvPr>
          <p:cNvSpPr txBox="1"/>
          <p:nvPr/>
        </p:nvSpPr>
        <p:spPr>
          <a:xfrm>
            <a:off x="661086" y="154459"/>
            <a:ext cx="142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Ćw. 6 str. 122</a:t>
            </a:r>
          </a:p>
        </p:txBody>
      </p:sp>
    </p:spTree>
    <p:extLst>
      <p:ext uri="{BB962C8B-B14F-4D97-AF65-F5344CB8AC3E}">
        <p14:creationId xmlns:p14="http://schemas.microsoft.com/office/powerpoint/2010/main" val="3934323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8014ABE-F67B-46A8-9558-CC4D20D030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045339" y="-2836868"/>
            <a:ext cx="4300659" cy="103821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27E21B18-040E-412C-A024-3ABA6EEA1EDC}"/>
              </a:ext>
            </a:extLst>
          </p:cNvPr>
          <p:cNvSpPr txBox="1"/>
          <p:nvPr/>
        </p:nvSpPr>
        <p:spPr>
          <a:xfrm>
            <a:off x="271849" y="432486"/>
            <a:ext cx="833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Ćw. 7A</a:t>
            </a:r>
          </a:p>
          <a:p>
            <a:r>
              <a:rPr lang="pl-PL" dirty="0"/>
              <a:t>str.123</a:t>
            </a:r>
          </a:p>
        </p:txBody>
      </p:sp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8AE593F9-BCE7-4530-9F53-BFA665E66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280451"/>
              </p:ext>
            </p:extLst>
          </p:nvPr>
        </p:nvGraphicFramePr>
        <p:xfrm>
          <a:off x="1791730" y="4812957"/>
          <a:ext cx="9255212" cy="1541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27606">
                  <a:extLst>
                    <a:ext uri="{9D8B030D-6E8A-4147-A177-3AD203B41FA5}">
                      <a16:colId xmlns:a16="http://schemas.microsoft.com/office/drawing/2014/main" val="842379384"/>
                    </a:ext>
                  </a:extLst>
                </a:gridCol>
                <a:gridCol w="4627606">
                  <a:extLst>
                    <a:ext uri="{9D8B030D-6E8A-4147-A177-3AD203B41FA5}">
                      <a16:colId xmlns:a16="http://schemas.microsoft.com/office/drawing/2014/main" val="1521960512"/>
                    </a:ext>
                  </a:extLst>
                </a:gridCol>
              </a:tblGrid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плюсы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минусы</a:t>
                      </a:r>
                      <a:endParaRPr lang="pl-P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084699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много новых друзей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учиться и работать нелегко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851252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976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48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941703-4318-4ECF-9B0D-421BDC0DE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75228" y="-3807124"/>
            <a:ext cx="3185020" cy="11182328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F92F955-740B-4D5E-A94F-8306A9330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989586"/>
              </p:ext>
            </p:extLst>
          </p:nvPr>
        </p:nvGraphicFramePr>
        <p:xfrm>
          <a:off x="1540131" y="4334047"/>
          <a:ext cx="9255212" cy="1541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27606">
                  <a:extLst>
                    <a:ext uri="{9D8B030D-6E8A-4147-A177-3AD203B41FA5}">
                      <a16:colId xmlns:a16="http://schemas.microsoft.com/office/drawing/2014/main" val="1091516728"/>
                    </a:ext>
                  </a:extLst>
                </a:gridCol>
                <a:gridCol w="4627606">
                  <a:extLst>
                    <a:ext uri="{9D8B030D-6E8A-4147-A177-3AD203B41FA5}">
                      <a16:colId xmlns:a16="http://schemas.microsoft.com/office/drawing/2014/main" val="365202609"/>
                    </a:ext>
                  </a:extLst>
                </a:gridCol>
              </a:tblGrid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плюсы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минусы</a:t>
                      </a:r>
                      <a:endParaRPr lang="pl-P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67779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образование на высоком уровне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больше формальностей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67247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2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4558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21928BD-4094-4405-B88B-7E0BB3716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33228" y="-3470217"/>
            <a:ext cx="3431843" cy="10866545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1E3592B-F5F5-4EA7-AE8E-19750AA95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4879"/>
              </p:ext>
            </p:extLst>
          </p:nvPr>
        </p:nvGraphicFramePr>
        <p:xfrm>
          <a:off x="1421543" y="4494684"/>
          <a:ext cx="9255212" cy="1541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27606">
                  <a:extLst>
                    <a:ext uri="{9D8B030D-6E8A-4147-A177-3AD203B41FA5}">
                      <a16:colId xmlns:a16="http://schemas.microsoft.com/office/drawing/2014/main" val="1091516728"/>
                    </a:ext>
                  </a:extLst>
                </a:gridCol>
                <a:gridCol w="4627606">
                  <a:extLst>
                    <a:ext uri="{9D8B030D-6E8A-4147-A177-3AD203B41FA5}">
                      <a16:colId xmlns:a16="http://schemas.microsoft.com/office/drawing/2014/main" val="365202609"/>
                    </a:ext>
                  </a:extLst>
                </a:gridCol>
              </a:tblGrid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плюсы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минусы</a:t>
                      </a:r>
                      <a:endParaRPr lang="pl-P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67779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новый жизненный опыт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языковой барьер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67247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2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79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5F15A5A-F2AB-4DF5-AA2B-9D2B6CA6A7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5981" y="-3543497"/>
            <a:ext cx="3460038" cy="1116700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476CA7C7-441A-4C3C-B5C2-1DEB46A17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56603"/>
              </p:ext>
            </p:extLst>
          </p:nvPr>
        </p:nvGraphicFramePr>
        <p:xfrm>
          <a:off x="889686" y="4642965"/>
          <a:ext cx="10006916" cy="1541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003458">
                  <a:extLst>
                    <a:ext uri="{9D8B030D-6E8A-4147-A177-3AD203B41FA5}">
                      <a16:colId xmlns:a16="http://schemas.microsoft.com/office/drawing/2014/main" val="1091516728"/>
                    </a:ext>
                  </a:extLst>
                </a:gridCol>
                <a:gridCol w="5003458">
                  <a:extLst>
                    <a:ext uri="{9D8B030D-6E8A-4147-A177-3AD203B41FA5}">
                      <a16:colId xmlns:a16="http://schemas.microsoft.com/office/drawing/2014/main" val="365202609"/>
                    </a:ext>
                  </a:extLst>
                </a:gridCol>
              </a:tblGrid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плюсы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минусы</a:t>
                      </a:r>
                      <a:endParaRPr lang="pl-P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67779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можно познакомиться с интересными людьми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трудно оставить родных, страну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67247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2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748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19804A6-11D2-466D-99BE-86F2E85DA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90084" y="-3713648"/>
            <a:ext cx="2758587" cy="10655437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09126BE-0B76-4669-92AD-EE5DA0CF5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513202"/>
              </p:ext>
            </p:extLst>
          </p:nvPr>
        </p:nvGraphicFramePr>
        <p:xfrm>
          <a:off x="1468394" y="4179587"/>
          <a:ext cx="9255212" cy="1541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27606">
                  <a:extLst>
                    <a:ext uri="{9D8B030D-6E8A-4147-A177-3AD203B41FA5}">
                      <a16:colId xmlns:a16="http://schemas.microsoft.com/office/drawing/2014/main" val="1091516728"/>
                    </a:ext>
                  </a:extLst>
                </a:gridCol>
                <a:gridCol w="4627606">
                  <a:extLst>
                    <a:ext uri="{9D8B030D-6E8A-4147-A177-3AD203B41FA5}">
                      <a16:colId xmlns:a16="http://schemas.microsoft.com/office/drawing/2014/main" val="365202609"/>
                    </a:ext>
                  </a:extLst>
                </a:gridCol>
              </a:tblGrid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плюсы</a:t>
                      </a:r>
                      <a:endParaRPr lang="pl-P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минусы</a:t>
                      </a:r>
                      <a:endParaRPr lang="pl-P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67779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обучение бесплатное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567247"/>
                  </a:ext>
                </a:extLst>
              </a:tr>
              <a:tr h="480982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325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31521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411</Words>
  <Application>Microsoft Office PowerPoint</Application>
  <PresentationFormat>Panoramiczny</PresentationFormat>
  <Paragraphs>112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Motyw pakietu Office</vt:lpstr>
      <vt:lpstr>Nauka w Polsce  czy za granicą?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11</cp:revision>
  <dcterms:created xsi:type="dcterms:W3CDTF">2020-03-30T14:42:18Z</dcterms:created>
  <dcterms:modified xsi:type="dcterms:W3CDTF">2020-03-30T16:47:29Z</dcterms:modified>
</cp:coreProperties>
</file>