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264B38-0AC0-45A5-90DE-EAE26BE4D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2CC826F-4202-410D-9F8E-75541CDF6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2865E9-42B2-4804-BB66-A8724D94F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934-FB3F-4A9E-BE54-15FE10EBE53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A6040A-7F61-4D8F-8927-2B993A29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9C6D13-9BA4-4A52-BDA1-C6439CCC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B337-A028-406F-BE5A-BC09053003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18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CCE6EB-1694-45F1-82B9-2D28CBCB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4E501FD-2226-40EA-8CBF-48512FF52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C48E8D-9800-439E-9CFB-130BF22C5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934-FB3F-4A9E-BE54-15FE10EBE53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80D9B9-1549-4341-86E7-8FA724FB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55D481-1073-4A02-BDF2-9BC82D81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B337-A028-406F-BE5A-BC09053003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52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9F73F1C-8BB3-4021-80EB-6AD5015BF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3A21E39-219E-4A36-95CC-75983347D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0903CB-12DB-469E-B103-374D0406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934-FB3F-4A9E-BE54-15FE10EBE53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C86B12-7EDC-4C1D-A485-9E7E036A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A8AB97-2FD1-4EF8-A744-A7F40303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B337-A028-406F-BE5A-BC09053003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65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58FB92-8A08-453B-ABBF-97D1F7E1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67111B-9E96-4082-84F7-67BD0A170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0217CA-EE48-480D-9F0E-2A45D48A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934-FB3F-4A9E-BE54-15FE10EBE53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E18355-1169-4717-B89C-8A044114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5FA7BD-1176-4E10-A43A-29C11FAAC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B337-A028-406F-BE5A-BC09053003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062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36FF31-DC5E-47FC-89A2-C0FE3A7D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99E03F-9547-4C75-A00A-C62795307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90FF24-9053-45B6-8CE8-4246061F8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934-FB3F-4A9E-BE54-15FE10EBE53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0FA6B6-D252-4DAD-B9D2-49A87DE5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A593B6-CB3F-4675-9BAE-180CDBA6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B337-A028-406F-BE5A-BC09053003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32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33E857-2138-430B-A3B9-A0A83056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E0D5EF-BF02-4F81-8D21-DE839600B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4E871DC-B064-4DFE-BF1B-BA4AB2042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9B8CF13-0E57-43E6-A14D-A65BE93A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934-FB3F-4A9E-BE54-15FE10EBE53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0A9C9E5-099D-4AAB-942E-0A503901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F8B308F-02D2-4391-8BAF-EBFB1356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B337-A028-406F-BE5A-BC09053003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20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6CE93C-C885-4200-AFB5-EB61B32D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A7B671-627D-40A8-9C30-14ACC8952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88DFC3D-9A28-4132-8724-96AD57FC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475D6A4-9526-4746-9434-D0614C42F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4AF858D-3536-4A86-A5AC-09FA58BD2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D8BF85-6322-45FC-B22C-F9FB34B8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934-FB3F-4A9E-BE54-15FE10EBE53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A5653AF-CE67-4CEA-A4C9-BFED348F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075B615-F546-45E7-BC30-90823E20A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B337-A028-406F-BE5A-BC09053003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8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5B3F1B-E12F-46A0-84AE-2544CCEE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8ED50F8-5F5C-442F-956C-F57C5456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934-FB3F-4A9E-BE54-15FE10EBE53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1B3F9AC-16B6-49B2-B374-6F9892BF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E8DAEE6-C20A-402D-B90E-DC80EC95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B337-A028-406F-BE5A-BC09053003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48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23A1020-B3CA-4E92-8749-E6721CBA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934-FB3F-4A9E-BE54-15FE10EBE53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EF79D02-B95E-4CB3-8FA8-A157BB8E5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808F0F-0926-4EDA-9D8F-6A8B2426D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B337-A028-406F-BE5A-BC09053003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208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8D844-23E6-4DED-BDEE-462B4BCC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F69C88-1DCD-4A5C-A286-9A4021357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0A1087A-C6F7-4753-B08B-99650A54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D32CB6B-3FB7-49BE-B2E2-4C5E59D1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934-FB3F-4A9E-BE54-15FE10EBE53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223A02-616A-45ED-8CDB-74E7EEC0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0D68CC9-2531-4A6F-AB39-935E7FD7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B337-A028-406F-BE5A-BC09053003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29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E06256-59FF-4F0A-B679-12D07C25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4F8B295-8C19-4D31-8E70-4EF3F245E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44EB81-2400-4BB8-B7D6-7AFD2A058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7273693-B1B9-43A7-AB97-5CD6A93B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934-FB3F-4A9E-BE54-15FE10EBE53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2E9A796-7A4C-4E90-B9DB-CB1AA43E7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8930772-F7BD-4971-9B5C-4F0AB0008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B337-A028-406F-BE5A-BC09053003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565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903CC81-DE99-4C73-A115-CF44756C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D921D17-EB6A-466C-9BB0-EEB37F9BC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F6BDA1-21F1-46B7-BE3D-4932E8B5F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5C934-FB3F-4A9E-BE54-15FE10EBE53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755575-C3A5-4301-98D0-212D3376F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4507AD-E1F3-406E-9401-25C8443C4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2B337-A028-406F-BE5A-BC09053003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34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0Y3wdrTdRE" TargetMode="External"/><Relationship Id="rId2" Type="http://schemas.openxmlformats.org/officeDocument/2006/relationships/hyperlink" Target="https://rosyjski.pro/transport-miejski-po-rosyjsku-cz-1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0EC480-CF19-4510-980D-2A896CE06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269" y="61784"/>
            <a:ext cx="11640065" cy="2051221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Czasowniki: 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jechać, pojechać, jeździć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6249DD2-F052-4C4D-91C3-661728911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4659" y="2347784"/>
            <a:ext cx="8414952" cy="741405"/>
          </a:xfrm>
        </p:spPr>
        <p:txBody>
          <a:bodyPr>
            <a:normAutofit fontScale="70000" lnSpcReduction="20000"/>
          </a:bodyPr>
          <a:lstStyle/>
          <a:p>
            <a:r>
              <a:rPr lang="pl-PL" u="sng" dirty="0">
                <a:hlinkClick r:id="rId2"/>
              </a:rPr>
              <a:t>https://rosyjski.pro/transport-miejski-po-rosyjsku-cz-1/</a:t>
            </a:r>
            <a:endParaRPr lang="pl-PL" u="sng" dirty="0"/>
          </a:p>
          <a:p>
            <a:r>
              <a:rPr lang="pl-PL" dirty="0">
                <a:hlinkClick r:id="rId3"/>
              </a:rPr>
              <a:t>https://www.youtube.com/watch?v=F0Y3wdrTdRE</a:t>
            </a:r>
            <a:r>
              <a:rPr lang="pl-PL" dirty="0"/>
              <a:t> – czasowniki ruchu, przyimki </a:t>
            </a:r>
            <a:r>
              <a:rPr lang="ru-RU" dirty="0"/>
              <a:t>в – из, на - с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FAB38C9-3B17-4934-A5D4-F65C60617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15" y="3089189"/>
            <a:ext cx="4691177" cy="337622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E40B1AF-4CF0-4304-9ADD-2B96B1D0C9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5946"/>
            <a:ext cx="2842054" cy="284205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32F2CFC-39C6-4E17-A758-737504B95B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139" y="4343401"/>
            <a:ext cx="2913195" cy="234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0095D24-080C-44D7-A07B-622258F9D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6257"/>
              </p:ext>
            </p:extLst>
          </p:nvPr>
        </p:nvGraphicFramePr>
        <p:xfrm>
          <a:off x="6042454" y="1124465"/>
          <a:ext cx="5684108" cy="493034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42054">
                  <a:extLst>
                    <a:ext uri="{9D8B030D-6E8A-4147-A177-3AD203B41FA5}">
                      <a16:colId xmlns:a16="http://schemas.microsoft.com/office/drawing/2014/main" val="2526388763"/>
                    </a:ext>
                  </a:extLst>
                </a:gridCol>
                <a:gridCol w="2842054">
                  <a:extLst>
                    <a:ext uri="{9D8B030D-6E8A-4147-A177-3AD203B41FA5}">
                      <a16:colId xmlns:a16="http://schemas.microsoft.com/office/drawing/2014/main" val="2687219648"/>
                    </a:ext>
                  </a:extLst>
                </a:gridCol>
              </a:tblGrid>
              <a:tr h="806948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>
                          <a:effectLst/>
                        </a:rPr>
                        <a:t>е</a:t>
                      </a:r>
                      <a:r>
                        <a:rPr lang="ru-RU" sz="2400" b="1" dirty="0"/>
                        <a:t>хать на маш</a:t>
                      </a:r>
                      <a:r>
                        <a:rPr lang="ru-RU" sz="2400" b="1" u="sng" dirty="0">
                          <a:effectLst/>
                        </a:rPr>
                        <a:t>и</a:t>
                      </a:r>
                      <a:r>
                        <a:rPr lang="ru-RU" sz="2400" b="1" dirty="0"/>
                        <a:t>не</a:t>
                      </a:r>
                      <a:endParaRPr lang="pl-PL" sz="2400" b="1" dirty="0"/>
                    </a:p>
                    <a:p>
                      <a:pPr algn="ctr"/>
                      <a:endParaRPr lang="ru-RU" sz="2400" b="1" dirty="0"/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/>
                        <a:t>jechać samochodem</a:t>
                      </a:r>
                    </a:p>
                    <a:p>
                      <a:pPr algn="ctr"/>
                      <a:endParaRPr lang="pl-PL" sz="2400" b="1" dirty="0"/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3796105519"/>
                  </a:ext>
                </a:extLst>
              </a:tr>
              <a:tr h="911488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>
                          <a:effectLst/>
                        </a:rPr>
                        <a:t>е</a:t>
                      </a:r>
                      <a:r>
                        <a:rPr lang="ru-RU" sz="2400" b="1" dirty="0"/>
                        <a:t>хать на авт</a:t>
                      </a:r>
                      <a:r>
                        <a:rPr lang="ru-RU" sz="2400" b="1" u="sng" dirty="0">
                          <a:effectLst/>
                        </a:rPr>
                        <a:t>о</a:t>
                      </a:r>
                      <a:r>
                        <a:rPr lang="ru-RU" sz="2400" b="1" dirty="0"/>
                        <a:t>бусе</a:t>
                      </a:r>
                      <a:br>
                        <a:rPr lang="ru-RU" sz="2400" b="1" dirty="0"/>
                      </a:br>
                      <a:endParaRPr lang="ru-RU" sz="2400" b="1" dirty="0"/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/>
                        <a:t>jechać autobusem</a:t>
                      </a:r>
                      <a:br>
                        <a:rPr lang="pl-PL" sz="2400" b="1"/>
                      </a:br>
                      <a:endParaRPr lang="pl-PL" sz="2400" b="1"/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2093593979"/>
                  </a:ext>
                </a:extLst>
              </a:tr>
              <a:tr h="911488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>
                          <a:effectLst/>
                        </a:rPr>
                        <a:t>е</a:t>
                      </a:r>
                      <a:r>
                        <a:rPr lang="ru-RU" sz="2400" b="1" dirty="0"/>
                        <a:t>хать на метр</a:t>
                      </a:r>
                      <a:r>
                        <a:rPr lang="ru-RU" sz="2400" b="1" u="sng" dirty="0">
                          <a:effectLst/>
                        </a:rPr>
                        <a:t>о</a:t>
                      </a:r>
                      <a:br>
                        <a:rPr lang="ru-RU" sz="2400" b="1" dirty="0"/>
                      </a:br>
                      <a:endParaRPr lang="ru-RU" sz="2400" b="1" dirty="0"/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/>
                        <a:t>jechać metrem</a:t>
                      </a:r>
                      <a:br>
                        <a:rPr lang="pl-PL" sz="2400" b="1" dirty="0"/>
                      </a:br>
                      <a:endParaRPr lang="pl-PL" sz="2400" b="1" dirty="0"/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2483187822"/>
                  </a:ext>
                </a:extLst>
              </a:tr>
              <a:tr h="911488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>
                          <a:effectLst/>
                        </a:rPr>
                        <a:t>е</a:t>
                      </a:r>
                      <a:r>
                        <a:rPr lang="ru-RU" sz="2400" b="1" dirty="0"/>
                        <a:t>хать на п</a:t>
                      </a:r>
                      <a:r>
                        <a:rPr lang="ru-RU" sz="2400" b="1" u="sng" dirty="0">
                          <a:effectLst/>
                        </a:rPr>
                        <a:t>о</a:t>
                      </a:r>
                      <a:r>
                        <a:rPr lang="ru-RU" sz="2400" b="1" dirty="0"/>
                        <a:t>езде</a:t>
                      </a:r>
                      <a:br>
                        <a:rPr lang="ru-RU" sz="2400" b="1" dirty="0"/>
                      </a:br>
                      <a:endParaRPr lang="ru-RU" sz="2400" b="1" dirty="0"/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/>
                        <a:t>jechać pociągiem</a:t>
                      </a: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781024809"/>
                  </a:ext>
                </a:extLst>
              </a:tr>
              <a:tr h="911488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>
                          <a:effectLst/>
                        </a:rPr>
                        <a:t>е</a:t>
                      </a:r>
                      <a:r>
                        <a:rPr lang="ru-RU" sz="2400" b="1" dirty="0"/>
                        <a:t>хать на велосип</a:t>
                      </a:r>
                      <a:r>
                        <a:rPr lang="ru-RU" sz="2400" b="1" u="sng" dirty="0">
                          <a:effectLst/>
                        </a:rPr>
                        <a:t>е</a:t>
                      </a:r>
                      <a:r>
                        <a:rPr lang="ru-RU" sz="2400" b="1" dirty="0"/>
                        <a:t>де</a:t>
                      </a:r>
                      <a:br>
                        <a:rPr lang="ru-RU" sz="2400" b="1" dirty="0"/>
                      </a:br>
                      <a:endParaRPr lang="ru-RU" sz="2400" b="1" dirty="0"/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/>
                        <a:t>jechać rowerem</a:t>
                      </a:r>
                      <a:br>
                        <a:rPr lang="pl-PL" sz="2400" b="1" dirty="0"/>
                      </a:br>
                      <a:endParaRPr lang="pl-PL" sz="2400" b="1" dirty="0"/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1175271358"/>
                  </a:ext>
                </a:extLst>
              </a:tr>
              <a:tr h="477447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>
                          <a:effectLst/>
                        </a:rPr>
                        <a:t>е</a:t>
                      </a:r>
                      <a:r>
                        <a:rPr lang="ru-RU" sz="2400" b="1"/>
                        <a:t>хать з</a:t>
                      </a:r>
                      <a:r>
                        <a:rPr lang="ru-RU" sz="2400" b="1" u="sng">
                          <a:effectLst/>
                        </a:rPr>
                        <a:t>а</a:t>
                      </a:r>
                      <a:r>
                        <a:rPr lang="ru-RU" sz="2400" b="1"/>
                        <a:t>йцем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/>
                        <a:t>jechać na gapę</a:t>
                      </a: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4122406894"/>
                  </a:ext>
                </a:extLst>
              </a:tr>
            </a:tbl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id="{4196CEDA-BED2-4754-97C8-B193058BD6AC}"/>
              </a:ext>
            </a:extLst>
          </p:cNvPr>
          <p:cNvSpPr/>
          <p:nvPr/>
        </p:nvSpPr>
        <p:spPr>
          <a:xfrm>
            <a:off x="111211" y="376881"/>
            <a:ext cx="5430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 err="1">
                <a:solidFill>
                  <a:srgbClr val="FF0000"/>
                </a:solidFill>
                <a:effectLst/>
              </a:rPr>
              <a:t>Е</a:t>
            </a:r>
            <a:r>
              <a:rPr lang="pl-PL" sz="2400" b="1" dirty="0" err="1">
                <a:solidFill>
                  <a:srgbClr val="FF0000"/>
                </a:solidFill>
              </a:rPr>
              <a:t>хать</a:t>
            </a:r>
            <a:r>
              <a:rPr lang="pl-PL" sz="2400" b="1" dirty="0"/>
              <a:t> (jechać) to czasownik I koniugacji. Opisuje on czynność, która odbywa się właśnie w tym momencie. Pełna odmiana w czasie teraźniejszym, poniżej: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C02EB8D-8E8E-485B-BAD0-689B0DA82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933163"/>
              </p:ext>
            </p:extLst>
          </p:nvPr>
        </p:nvGraphicFramePr>
        <p:xfrm>
          <a:off x="395416" y="2143897"/>
          <a:ext cx="4948880" cy="380448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37220">
                  <a:extLst>
                    <a:ext uri="{9D8B030D-6E8A-4147-A177-3AD203B41FA5}">
                      <a16:colId xmlns:a16="http://schemas.microsoft.com/office/drawing/2014/main" val="3639888543"/>
                    </a:ext>
                  </a:extLst>
                </a:gridCol>
                <a:gridCol w="1237220">
                  <a:extLst>
                    <a:ext uri="{9D8B030D-6E8A-4147-A177-3AD203B41FA5}">
                      <a16:colId xmlns:a16="http://schemas.microsoft.com/office/drawing/2014/main" val="246363311"/>
                    </a:ext>
                  </a:extLst>
                </a:gridCol>
                <a:gridCol w="1237220">
                  <a:extLst>
                    <a:ext uri="{9D8B030D-6E8A-4147-A177-3AD203B41FA5}">
                      <a16:colId xmlns:a16="http://schemas.microsoft.com/office/drawing/2014/main" val="3273197372"/>
                    </a:ext>
                  </a:extLst>
                </a:gridCol>
                <a:gridCol w="1237220">
                  <a:extLst>
                    <a:ext uri="{9D8B030D-6E8A-4147-A177-3AD203B41FA5}">
                      <a16:colId xmlns:a16="http://schemas.microsoft.com/office/drawing/2014/main" val="3183295395"/>
                    </a:ext>
                  </a:extLst>
                </a:gridCol>
              </a:tblGrid>
              <a:tr h="655945">
                <a:tc gridSpan="2"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Arial Black" panose="020B0A04020102020204" pitchFamily="34" charset="0"/>
                        </a:rPr>
                        <a:t>l. p.</a:t>
                      </a:r>
                    </a:p>
                  </a:txBody>
                  <a:tcPr marL="15240" marR="15240" marT="15240" marB="1524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400" b="1">
                          <a:latin typeface="Arial Black" panose="020B0A04020102020204" pitchFamily="34" charset="0"/>
                        </a:rPr>
                        <a:t>l. mn.</a:t>
                      </a:r>
                    </a:p>
                  </a:txBody>
                  <a:tcPr marL="15240" marR="15240" marT="15240" marB="1524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98426"/>
                  </a:ext>
                </a:extLst>
              </a:tr>
              <a:tr h="6559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Black" panose="020B0A04020102020204" pitchFamily="34" charset="0"/>
                        </a:rPr>
                        <a:t>я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2400" b="1" dirty="0">
                          <a:latin typeface="Arial Black" panose="020B0A04020102020204" pitchFamily="34" charset="0"/>
                        </a:rPr>
                        <a:t>ду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Black" panose="020B0A04020102020204" pitchFamily="34" charset="0"/>
                        </a:rPr>
                        <a:t>мы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2400" b="1" dirty="0">
                          <a:latin typeface="Arial Black" panose="020B0A04020102020204" pitchFamily="34" charset="0"/>
                        </a:rPr>
                        <a:t>дем</a:t>
                      </a: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3584331638"/>
                  </a:ext>
                </a:extLst>
              </a:tr>
              <a:tr h="655945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latin typeface="Arial Black" panose="020B0A04020102020204" pitchFamily="34" charset="0"/>
                        </a:rPr>
                        <a:t>ты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2400" b="1" dirty="0">
                          <a:latin typeface="Arial Black" panose="020B0A04020102020204" pitchFamily="34" charset="0"/>
                        </a:rPr>
                        <a:t>дешь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Black" panose="020B0A04020102020204" pitchFamily="34" charset="0"/>
                        </a:rPr>
                        <a:t>вы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2400" b="1" dirty="0">
                          <a:latin typeface="Arial Black" panose="020B0A04020102020204" pitchFamily="34" charset="0"/>
                        </a:rPr>
                        <a:t>дете</a:t>
                      </a: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3996670324"/>
                  </a:ext>
                </a:extLst>
              </a:tr>
              <a:tr h="1836646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latin typeface="Arial Black" panose="020B0A04020102020204" pitchFamily="34" charset="0"/>
                        </a:rPr>
                        <a:t>он</a:t>
                      </a:r>
                      <a:br>
                        <a:rPr lang="ru-RU" sz="2400" b="1">
                          <a:latin typeface="Arial Black" panose="020B0A04020102020204" pitchFamily="34" charset="0"/>
                        </a:rPr>
                      </a:br>
                      <a:r>
                        <a:rPr lang="ru-RU" sz="2400" b="1">
                          <a:latin typeface="Arial Black" panose="020B0A04020102020204" pitchFamily="34" charset="0"/>
                        </a:rPr>
                        <a:t>он</a:t>
                      </a:r>
                      <a:r>
                        <a:rPr lang="ru-RU" sz="2400" b="1" u="sng">
                          <a:effectLst/>
                          <a:latin typeface="Arial Black" panose="020B0A04020102020204" pitchFamily="34" charset="0"/>
                        </a:rPr>
                        <a:t>а</a:t>
                      </a:r>
                      <a:br>
                        <a:rPr lang="ru-RU" sz="2400" b="1">
                          <a:latin typeface="Arial Black" panose="020B0A04020102020204" pitchFamily="34" charset="0"/>
                        </a:rPr>
                      </a:br>
                      <a:r>
                        <a:rPr lang="ru-RU" sz="2400" b="1">
                          <a:latin typeface="Arial Black" panose="020B0A04020102020204" pitchFamily="34" charset="0"/>
                        </a:rPr>
                        <a:t>он</a:t>
                      </a:r>
                      <a:r>
                        <a:rPr lang="ru-RU" sz="2400" b="1" u="sng">
                          <a:effectLst/>
                          <a:latin typeface="Arial Black" panose="020B0A04020102020204" pitchFamily="34" charset="0"/>
                        </a:rPr>
                        <a:t>о</a:t>
                      </a:r>
                      <a:endParaRPr lang="ru-RU" sz="2400" b="1">
                        <a:latin typeface="Arial Black" panose="020B0A04020102020204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2400" b="1">
                          <a:latin typeface="Arial Black" panose="020B0A04020102020204" pitchFamily="34" charset="0"/>
                        </a:rPr>
                        <a:t>дет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 Black" panose="020B0A04020102020204" pitchFamily="34" charset="0"/>
                        </a:rPr>
                        <a:t>он</a:t>
                      </a:r>
                      <a:r>
                        <a:rPr lang="ru-RU" sz="2400" b="1" u="sng" dirty="0">
                          <a:effectLst/>
                          <a:latin typeface="Arial Black" panose="020B0A04020102020204" pitchFamily="34" charset="0"/>
                        </a:rPr>
                        <a:t>и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2400" b="1" dirty="0">
                          <a:latin typeface="Arial Black" panose="020B0A04020102020204" pitchFamily="34" charset="0"/>
                        </a:rPr>
                        <a:t>дут</a:t>
                      </a: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2180440324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B8718F04-3616-4BED-A3FB-5D2AC3C90AED}"/>
              </a:ext>
            </a:extLst>
          </p:cNvPr>
          <p:cNvSpPr txBox="1"/>
          <p:nvPr/>
        </p:nvSpPr>
        <p:spPr>
          <a:xfrm>
            <a:off x="5733535" y="6054812"/>
            <a:ext cx="6153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 </a:t>
            </a:r>
            <a:r>
              <a:rPr lang="ru-RU" sz="2400" b="1" dirty="0"/>
              <a:t>         ехать на такси</a:t>
            </a:r>
            <a:r>
              <a:rPr lang="pl-PL" sz="2400" b="1" dirty="0"/>
              <a:t>           </a:t>
            </a:r>
            <a:r>
              <a:rPr lang="ru-RU" sz="2400" b="1" dirty="0"/>
              <a:t>  </a:t>
            </a:r>
            <a:r>
              <a:rPr lang="pl-PL" sz="2400" b="1" dirty="0"/>
              <a:t>jechać taksówką </a:t>
            </a:r>
          </a:p>
          <a:p>
            <a:r>
              <a:rPr lang="ru-RU" sz="2400" b="1" dirty="0"/>
              <a:t>      ехать на тролейбусе     </a:t>
            </a:r>
            <a:r>
              <a:rPr lang="pl-PL" sz="2400" b="1" dirty="0"/>
              <a:t>jechać trolejbusem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F9206A4-2738-4971-9C25-19DA6C6814D4}"/>
              </a:ext>
            </a:extLst>
          </p:cNvPr>
          <p:cNvSpPr txBox="1"/>
          <p:nvPr/>
        </p:nvSpPr>
        <p:spPr>
          <a:xfrm>
            <a:off x="6851821" y="222422"/>
            <a:ext cx="3960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Ехать – на чём?</a:t>
            </a:r>
            <a:endParaRPr lang="pl-PL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7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DE99E3B-5FBE-46A5-9523-8FA5D8EAD5F8}"/>
              </a:ext>
            </a:extLst>
          </p:cNvPr>
          <p:cNvSpPr/>
          <p:nvPr/>
        </p:nvSpPr>
        <p:spPr>
          <a:xfrm>
            <a:off x="321277" y="271849"/>
            <a:ext cx="107998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Ćw. 1</a:t>
            </a:r>
          </a:p>
          <a:p>
            <a:r>
              <a:rPr lang="pl-PL" sz="3200" b="1" dirty="0"/>
              <a:t>Przetłumacz na język polski:</a:t>
            </a:r>
          </a:p>
          <a:p>
            <a:r>
              <a:rPr lang="pl-PL" sz="3200" b="1" dirty="0"/>
              <a:t>1. </a:t>
            </a:r>
            <a:r>
              <a:rPr lang="ru-RU" sz="3200" b="1" dirty="0"/>
              <a:t>Я советую тебе ехать поездом.</a:t>
            </a:r>
          </a:p>
          <a:p>
            <a:r>
              <a:rPr lang="pl-PL" sz="3200" b="1" dirty="0"/>
              <a:t>2. </a:t>
            </a:r>
            <a:r>
              <a:rPr lang="ru-RU" sz="3200" b="1" dirty="0"/>
              <a:t>Я должен ехать в город.</a:t>
            </a:r>
            <a:endParaRPr lang="pl-PL" sz="3200" b="1" dirty="0"/>
          </a:p>
          <a:p>
            <a:r>
              <a:rPr lang="pl-PL" sz="3200" b="1" dirty="0"/>
              <a:t>3. </a:t>
            </a:r>
            <a:r>
              <a:rPr lang="ru-RU" sz="3200" b="1" dirty="0"/>
              <a:t>Она боится ехать за границу.</a:t>
            </a:r>
          </a:p>
          <a:p>
            <a:r>
              <a:rPr lang="pl-PL" sz="3200" b="1" dirty="0"/>
              <a:t>4. </a:t>
            </a:r>
            <a:r>
              <a:rPr lang="ru-RU" sz="3200" b="1" dirty="0"/>
              <a:t>Ты можешь ехать медленнее?</a:t>
            </a:r>
            <a:endParaRPr lang="pl-PL" sz="3200" b="1" dirty="0"/>
          </a:p>
          <a:p>
            <a:endParaRPr lang="pl-PL" sz="3200" b="1" dirty="0"/>
          </a:p>
          <a:p>
            <a:r>
              <a:rPr lang="pl-PL" sz="3200" b="1" dirty="0"/>
              <a:t>Przetłumacz na język rosyjski:</a:t>
            </a:r>
          </a:p>
          <a:p>
            <a:r>
              <a:rPr lang="pl-PL" sz="3200" b="1" dirty="0"/>
              <a:t>1.Do szkoły jadę autobusem.</a:t>
            </a:r>
          </a:p>
          <a:p>
            <a:r>
              <a:rPr lang="pl-PL" sz="3200" b="1" dirty="0"/>
              <a:t>2. Brat jedzie pociągiem.</a:t>
            </a:r>
          </a:p>
          <a:p>
            <a:r>
              <a:rPr lang="pl-PL" sz="3200" b="1" dirty="0"/>
              <a:t>3. My jedziemy rowerem, a wy czym jedziecie?</a:t>
            </a:r>
          </a:p>
          <a:p>
            <a:r>
              <a:rPr lang="pl-PL" sz="3200" b="1" dirty="0"/>
              <a:t>4. Rodzice jadą trolejbusem.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1BDE679-0A7D-4B33-B325-15052E5B2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52" y="117389"/>
            <a:ext cx="3039762" cy="227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2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0041CF9-F6AD-4DF3-AAAE-B25D6943BB33}"/>
              </a:ext>
            </a:extLst>
          </p:cNvPr>
          <p:cNvSpPr/>
          <p:nvPr/>
        </p:nvSpPr>
        <p:spPr>
          <a:xfrm>
            <a:off x="580768" y="722870"/>
            <a:ext cx="3929448" cy="4031873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Поехать</a:t>
            </a:r>
            <a:r>
              <a:rPr lang="pl-PL" sz="3200" b="1" dirty="0"/>
              <a:t> - pojechać</a:t>
            </a:r>
            <a:endParaRPr lang="ru-RU" sz="3200" b="1" dirty="0"/>
          </a:p>
          <a:p>
            <a:r>
              <a:rPr lang="ru-RU" sz="3200" b="1" dirty="0"/>
              <a:t> </a:t>
            </a:r>
          </a:p>
          <a:p>
            <a:r>
              <a:rPr lang="ru-RU" sz="3200" b="1" dirty="0"/>
              <a:t>Я </a:t>
            </a:r>
            <a:r>
              <a:rPr lang="ru-RU" sz="3200" b="1" dirty="0">
                <a:solidFill>
                  <a:srgbClr val="FF0000"/>
                </a:solidFill>
              </a:rPr>
              <a:t>по</a:t>
            </a:r>
            <a:r>
              <a:rPr lang="ru-RU" sz="3200" b="1" dirty="0"/>
              <a:t>еду</a:t>
            </a:r>
          </a:p>
          <a:p>
            <a:r>
              <a:rPr lang="ru-RU" sz="3200" b="1" dirty="0"/>
              <a:t>Ты </a:t>
            </a:r>
            <a:r>
              <a:rPr lang="ru-RU" sz="3200" b="1" dirty="0">
                <a:solidFill>
                  <a:srgbClr val="FF0000"/>
                </a:solidFill>
              </a:rPr>
              <a:t>по</a:t>
            </a:r>
            <a:r>
              <a:rPr lang="ru-RU" sz="3200" b="1" dirty="0"/>
              <a:t>едешь</a:t>
            </a:r>
          </a:p>
          <a:p>
            <a:r>
              <a:rPr lang="ru-RU" sz="3200" b="1" dirty="0"/>
              <a:t>Он, она, оно </a:t>
            </a:r>
            <a:r>
              <a:rPr lang="ru-RU" sz="3200" b="1" dirty="0">
                <a:solidFill>
                  <a:srgbClr val="FF0000"/>
                </a:solidFill>
              </a:rPr>
              <a:t>по</a:t>
            </a:r>
            <a:r>
              <a:rPr lang="ru-RU" sz="3200" b="1" dirty="0"/>
              <a:t>едет</a:t>
            </a:r>
          </a:p>
          <a:p>
            <a:r>
              <a:rPr lang="ru-RU" sz="3200" b="1" dirty="0"/>
              <a:t>Мы </a:t>
            </a:r>
            <a:r>
              <a:rPr lang="ru-RU" sz="3200" b="1" dirty="0">
                <a:solidFill>
                  <a:srgbClr val="FF0000"/>
                </a:solidFill>
              </a:rPr>
              <a:t>по</a:t>
            </a:r>
            <a:r>
              <a:rPr lang="ru-RU" sz="3200" b="1" dirty="0"/>
              <a:t>едем</a:t>
            </a:r>
          </a:p>
          <a:p>
            <a:r>
              <a:rPr lang="ru-RU" sz="3200" b="1" dirty="0"/>
              <a:t>Вы </a:t>
            </a:r>
            <a:r>
              <a:rPr lang="ru-RU" sz="3200" b="1" dirty="0">
                <a:solidFill>
                  <a:srgbClr val="FF0000"/>
                </a:solidFill>
              </a:rPr>
              <a:t>по</a:t>
            </a:r>
            <a:r>
              <a:rPr lang="ru-RU" sz="3200" b="1" dirty="0"/>
              <a:t>едете</a:t>
            </a:r>
          </a:p>
          <a:p>
            <a:r>
              <a:rPr lang="ru-RU" sz="3200" b="1" dirty="0"/>
              <a:t>Они </a:t>
            </a:r>
            <a:r>
              <a:rPr lang="ru-RU" sz="3200" b="1" dirty="0">
                <a:solidFill>
                  <a:srgbClr val="FF0000"/>
                </a:solidFill>
              </a:rPr>
              <a:t>по</a:t>
            </a:r>
            <a:r>
              <a:rPr lang="ru-RU" sz="3200" b="1" dirty="0"/>
              <a:t>едут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F81891A-41CA-464D-9F5B-A5D68DE44955}"/>
              </a:ext>
            </a:extLst>
          </p:cNvPr>
          <p:cNvSpPr txBox="1"/>
          <p:nvPr/>
        </p:nvSpPr>
        <p:spPr>
          <a:xfrm>
            <a:off x="4862384" y="1013253"/>
            <a:ext cx="7234881" cy="332398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Ćw. 2</a:t>
            </a:r>
          </a:p>
          <a:p>
            <a:r>
              <a:rPr lang="pl-PL" sz="3200" b="1" dirty="0"/>
              <a:t>Przetłumacz na język rosyjski:</a:t>
            </a:r>
          </a:p>
          <a:p>
            <a:pPr marL="342900" indent="-342900">
              <a:buAutoNum type="arabicPeriod"/>
            </a:pPr>
            <a:r>
              <a:rPr lang="pl-PL" sz="3200" b="1" dirty="0"/>
              <a:t>Pojadę do babci autobusem.</a:t>
            </a:r>
          </a:p>
          <a:p>
            <a:pPr marL="342900" indent="-342900">
              <a:buAutoNum type="arabicPeriod"/>
            </a:pPr>
            <a:r>
              <a:rPr lang="pl-PL" sz="3200" b="1" dirty="0"/>
              <a:t>Oni pojadą do kina.</a:t>
            </a:r>
          </a:p>
          <a:p>
            <a:pPr marL="342900" indent="-342900">
              <a:buAutoNum type="arabicPeriod"/>
            </a:pPr>
            <a:r>
              <a:rPr lang="pl-PL" sz="3200" b="1" dirty="0"/>
              <a:t>Rodzice pojadą do teatru samochodem.</a:t>
            </a:r>
          </a:p>
          <a:p>
            <a:pPr marL="342900" indent="-342900">
              <a:buAutoNum type="arabicPeriod"/>
            </a:pPr>
            <a:r>
              <a:rPr lang="pl-PL" sz="3200" b="1" dirty="0"/>
              <a:t>My pojedziemy taksówką do domu.</a:t>
            </a:r>
          </a:p>
          <a:p>
            <a:pPr marL="342900" indent="-3429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437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4E02CE3-4DCB-496D-B241-773228C438BD}"/>
              </a:ext>
            </a:extLst>
          </p:cNvPr>
          <p:cNvSpPr/>
          <p:nvPr/>
        </p:nvSpPr>
        <p:spPr>
          <a:xfrm>
            <a:off x="160637" y="333633"/>
            <a:ext cx="11757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Czasownik </a:t>
            </a:r>
            <a:r>
              <a:rPr lang="ru-RU" sz="2400" b="1" dirty="0"/>
              <a:t>ездить </a:t>
            </a:r>
            <a:r>
              <a:rPr lang="pl-PL" sz="2400" b="1" dirty="0"/>
              <a:t>oznacza tę samą czynność, ale wykonywaną wielokrotnie.</a:t>
            </a:r>
            <a:r>
              <a:rPr lang="pl-PL" sz="2400" b="1" u="sng" dirty="0">
                <a:effectLst/>
              </a:rPr>
              <a:t> </a:t>
            </a:r>
          </a:p>
          <a:p>
            <a:r>
              <a:rPr lang="pl-PL" sz="2400" b="1" u="sng" dirty="0" err="1">
                <a:solidFill>
                  <a:srgbClr val="FF0000"/>
                </a:solidFill>
                <a:effectLst/>
              </a:rPr>
              <a:t>Е</a:t>
            </a:r>
            <a:r>
              <a:rPr lang="pl-PL" sz="2400" b="1" dirty="0" err="1">
                <a:solidFill>
                  <a:srgbClr val="FF0000"/>
                </a:solidFill>
              </a:rPr>
              <a:t>здить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/>
              <a:t>(jeździć) </a:t>
            </a:r>
            <a:r>
              <a:rPr lang="pl-PL" sz="2400" b="1" dirty="0" err="1"/>
              <a:t>оdmienia</a:t>
            </a:r>
            <a:r>
              <a:rPr lang="pl-PL" sz="2400" b="1" dirty="0"/>
              <a:t> się w II koniugacji i może sprawić troszkę problemów, a to za sprawą oboczności spółgłosek w pierwszej osobie liczby pojedynczej. Na szczęście, jest to jedyne miejsce, które może sprawić problemy. Odmiana tego czasownika poniżej: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58EDABF-B7AE-4CB0-B6BF-54E1D033D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760458"/>
              </p:ext>
            </p:extLst>
          </p:nvPr>
        </p:nvGraphicFramePr>
        <p:xfrm>
          <a:off x="1661984" y="2718487"/>
          <a:ext cx="8272848" cy="374446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68212">
                  <a:extLst>
                    <a:ext uri="{9D8B030D-6E8A-4147-A177-3AD203B41FA5}">
                      <a16:colId xmlns:a16="http://schemas.microsoft.com/office/drawing/2014/main" val="3351289338"/>
                    </a:ext>
                  </a:extLst>
                </a:gridCol>
                <a:gridCol w="2068212">
                  <a:extLst>
                    <a:ext uri="{9D8B030D-6E8A-4147-A177-3AD203B41FA5}">
                      <a16:colId xmlns:a16="http://schemas.microsoft.com/office/drawing/2014/main" val="3707865199"/>
                    </a:ext>
                  </a:extLst>
                </a:gridCol>
                <a:gridCol w="2068212">
                  <a:extLst>
                    <a:ext uri="{9D8B030D-6E8A-4147-A177-3AD203B41FA5}">
                      <a16:colId xmlns:a16="http://schemas.microsoft.com/office/drawing/2014/main" val="3882782266"/>
                    </a:ext>
                  </a:extLst>
                </a:gridCol>
                <a:gridCol w="2068212">
                  <a:extLst>
                    <a:ext uri="{9D8B030D-6E8A-4147-A177-3AD203B41FA5}">
                      <a16:colId xmlns:a16="http://schemas.microsoft.com/office/drawing/2014/main" val="2706080221"/>
                    </a:ext>
                  </a:extLst>
                </a:gridCol>
              </a:tblGrid>
              <a:tr h="573992">
                <a:tc gridSpan="2"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Arial Black" panose="020B0A04020102020204" pitchFamily="34" charset="0"/>
                        </a:rPr>
                        <a:t>l. p.</a:t>
                      </a:r>
                    </a:p>
                  </a:txBody>
                  <a:tcPr marL="15240" marR="15240" marT="15240" marB="1524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800" b="1">
                          <a:latin typeface="Arial Black" panose="020B0A04020102020204" pitchFamily="34" charset="0"/>
                        </a:rPr>
                        <a:t>l. mn.</a:t>
                      </a:r>
                    </a:p>
                  </a:txBody>
                  <a:tcPr marL="15240" marR="15240" marT="15240" marB="1524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354610"/>
                  </a:ext>
                </a:extLst>
              </a:tr>
              <a:tr h="573992"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latin typeface="Arial Black" panose="020B0A04020102020204" pitchFamily="34" charset="0"/>
                        </a:rPr>
                        <a:t>я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2800" b="1" dirty="0">
                          <a:latin typeface="Arial Black" panose="020B0A04020102020204" pitchFamily="34" charset="0"/>
                        </a:rPr>
                        <a:t>зжу 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Arial Black" panose="020B0A04020102020204" pitchFamily="34" charset="0"/>
                        </a:rPr>
                        <a:t>мы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2800" b="1">
                          <a:latin typeface="Arial Black" panose="020B0A04020102020204" pitchFamily="34" charset="0"/>
                        </a:rPr>
                        <a:t>здим </a:t>
                      </a: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2269822155"/>
                  </a:ext>
                </a:extLst>
              </a:tr>
              <a:tr h="989308"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latin typeface="Arial Black" panose="020B0A04020102020204" pitchFamily="34" charset="0"/>
                        </a:rPr>
                        <a:t>ты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2800" b="1">
                          <a:latin typeface="Arial Black" panose="020B0A04020102020204" pitchFamily="34" charset="0"/>
                        </a:rPr>
                        <a:t>здишь 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Arial Black" panose="020B0A04020102020204" pitchFamily="34" charset="0"/>
                        </a:rPr>
                        <a:t>вы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2800" b="1" dirty="0">
                          <a:latin typeface="Arial Black" panose="020B0A04020102020204" pitchFamily="34" charset="0"/>
                        </a:rPr>
                        <a:t>здите</a:t>
                      </a: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3705945769"/>
                  </a:ext>
                </a:extLst>
              </a:tr>
              <a:tr h="160717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Arial Black" panose="020B0A04020102020204" pitchFamily="34" charset="0"/>
                        </a:rPr>
                        <a:t>он</a:t>
                      </a:r>
                      <a:br>
                        <a:rPr lang="ru-RU" sz="2800" b="1" dirty="0">
                          <a:latin typeface="Arial Black" panose="020B0A04020102020204" pitchFamily="34" charset="0"/>
                        </a:rPr>
                      </a:br>
                      <a:r>
                        <a:rPr lang="ru-RU" sz="2800" b="1" dirty="0">
                          <a:latin typeface="Arial Black" panose="020B0A04020102020204" pitchFamily="34" charset="0"/>
                        </a:rPr>
                        <a:t>он</a:t>
                      </a:r>
                      <a:r>
                        <a:rPr lang="ru-RU" sz="2800" b="1" u="sng" dirty="0">
                          <a:effectLst/>
                          <a:latin typeface="Arial Black" panose="020B0A04020102020204" pitchFamily="34" charset="0"/>
                        </a:rPr>
                        <a:t>а</a:t>
                      </a:r>
                      <a:br>
                        <a:rPr lang="ru-RU" sz="2800" b="1" dirty="0">
                          <a:latin typeface="Arial Black" panose="020B0A04020102020204" pitchFamily="34" charset="0"/>
                        </a:rPr>
                      </a:br>
                      <a:r>
                        <a:rPr lang="ru-RU" sz="2800" b="1" dirty="0">
                          <a:latin typeface="Arial Black" panose="020B0A04020102020204" pitchFamily="34" charset="0"/>
                        </a:rPr>
                        <a:t>он</a:t>
                      </a:r>
                      <a:r>
                        <a:rPr lang="ru-RU" sz="2800" b="1" u="sng" dirty="0">
                          <a:effectLst/>
                          <a:latin typeface="Arial Black" panose="020B0A04020102020204" pitchFamily="34" charset="0"/>
                        </a:rPr>
                        <a:t>о</a:t>
                      </a:r>
                      <a:endParaRPr lang="ru-RU" sz="2800" b="1" dirty="0">
                        <a:latin typeface="Arial Black" panose="020B0A04020102020204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2800" b="1">
                          <a:latin typeface="Arial Black" panose="020B0A04020102020204" pitchFamily="34" charset="0"/>
                        </a:rPr>
                        <a:t>здит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latin typeface="Arial Black" panose="020B0A04020102020204" pitchFamily="34" charset="0"/>
                        </a:rPr>
                        <a:t>он</a:t>
                      </a:r>
                      <a:r>
                        <a:rPr lang="ru-RU" sz="2800" b="1" u="sng">
                          <a:effectLst/>
                          <a:latin typeface="Arial Black" panose="020B0A04020102020204" pitchFamily="34" charset="0"/>
                        </a:rPr>
                        <a:t>и</a:t>
                      </a:r>
                      <a:endParaRPr lang="ru-RU" sz="2800" b="1">
                        <a:latin typeface="Arial Black" panose="020B0A04020102020204" pitchFamily="34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2800" b="1" dirty="0">
                          <a:latin typeface="Arial Black" panose="020B0A04020102020204" pitchFamily="34" charset="0"/>
                        </a:rPr>
                        <a:t>здят</a:t>
                      </a: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3022434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50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D26F5E7-D2FA-4A5D-9C28-23FE54E5D6E4}"/>
              </a:ext>
            </a:extLst>
          </p:cNvPr>
          <p:cNvSpPr txBox="1"/>
          <p:nvPr/>
        </p:nvSpPr>
        <p:spPr>
          <a:xfrm>
            <a:off x="6950677" y="782255"/>
            <a:ext cx="4843762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Ćw. 3</a:t>
            </a:r>
          </a:p>
          <a:p>
            <a:r>
              <a:rPr lang="pl-PL" sz="2400" b="1" dirty="0"/>
              <a:t>Przetłumacz na język rosyjski:</a:t>
            </a:r>
          </a:p>
          <a:p>
            <a:endParaRPr lang="pl-PL" sz="2400" b="1" dirty="0"/>
          </a:p>
          <a:p>
            <a:pPr marL="342900" indent="-342900">
              <a:buAutoNum type="arabicPeriod"/>
            </a:pPr>
            <a:r>
              <a:rPr lang="pl-PL" sz="2400" b="1" dirty="0"/>
              <a:t>My często jeździmy samochodem.</a:t>
            </a:r>
          </a:p>
          <a:p>
            <a:pPr marL="342900" indent="-342900">
              <a:buAutoNum type="arabicPeriod"/>
            </a:pPr>
            <a:r>
              <a:rPr lang="pl-PL" sz="2400" b="1" dirty="0"/>
              <a:t>Dokąd jeździsz po lekcjach?</a:t>
            </a:r>
          </a:p>
          <a:p>
            <a:pPr marL="342900" indent="-342900">
              <a:buAutoNum type="arabicPeriod"/>
            </a:pPr>
            <a:r>
              <a:rPr lang="pl-PL" sz="2400" b="1" dirty="0"/>
              <a:t>Paweł jeździ samochodem a ja </a:t>
            </a:r>
          </a:p>
          <a:p>
            <a:r>
              <a:rPr lang="pl-PL" sz="2400" b="1" dirty="0"/>
              <a:t>      pociągiem.</a:t>
            </a:r>
          </a:p>
          <a:p>
            <a:r>
              <a:rPr lang="pl-PL" sz="2400" b="1" dirty="0"/>
              <a:t>4. Do parku jeżdżę rowerem.</a:t>
            </a:r>
          </a:p>
          <a:p>
            <a:pPr marL="342900" indent="-342900">
              <a:buAutoNum type="arabicPeriod"/>
            </a:pPr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1D94DF7-673A-456D-91CC-B9EF92FAF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21496"/>
              </p:ext>
            </p:extLst>
          </p:nvPr>
        </p:nvGraphicFramePr>
        <p:xfrm>
          <a:off x="86497" y="1519881"/>
          <a:ext cx="6864180" cy="501125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32090">
                  <a:extLst>
                    <a:ext uri="{9D8B030D-6E8A-4147-A177-3AD203B41FA5}">
                      <a16:colId xmlns:a16="http://schemas.microsoft.com/office/drawing/2014/main" val="127067653"/>
                    </a:ext>
                  </a:extLst>
                </a:gridCol>
                <a:gridCol w="3432090">
                  <a:extLst>
                    <a:ext uri="{9D8B030D-6E8A-4147-A177-3AD203B41FA5}">
                      <a16:colId xmlns:a16="http://schemas.microsoft.com/office/drawing/2014/main" val="2070075725"/>
                    </a:ext>
                  </a:extLst>
                </a:gridCol>
              </a:tblGrid>
              <a:tr h="9864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u="sng" dirty="0">
                          <a:solidFill>
                            <a:srgbClr val="FF0000"/>
                          </a:solidFill>
                          <a:effectLst/>
                        </a:rPr>
                        <a:t>е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хать - </a:t>
                      </a:r>
                      <a:r>
                        <a:rPr lang="pl-PL" sz="2400" b="1" dirty="0">
                          <a:solidFill>
                            <a:srgbClr val="FF0000"/>
                          </a:solidFill>
                        </a:rPr>
                        <a:t>jechać (czynność jednorazowa)</a:t>
                      </a:r>
                      <a:br>
                        <a:rPr lang="pl-PL" sz="2400" b="1" dirty="0"/>
                      </a:br>
                      <a:endParaRPr lang="pl-PL" sz="2400" b="1" dirty="0"/>
                    </a:p>
                  </a:txBody>
                  <a:tcPr marL="15240" marR="15240" marT="15240" marB="1524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72732"/>
                  </a:ext>
                </a:extLst>
              </a:tr>
              <a:tr h="51296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Куд</a:t>
                      </a:r>
                      <a:r>
                        <a:rPr lang="ru-RU" sz="2400" b="1" u="sng" dirty="0">
                          <a:effectLst/>
                        </a:rPr>
                        <a:t>а</a:t>
                      </a:r>
                      <a:r>
                        <a:rPr lang="ru-RU" sz="2400" b="1" dirty="0"/>
                        <a:t> ты </a:t>
                      </a:r>
                      <a:r>
                        <a:rPr lang="ru-RU" sz="2400" b="1" u="sng" dirty="0">
                          <a:effectLst/>
                        </a:rPr>
                        <a:t>е</a:t>
                      </a:r>
                      <a:r>
                        <a:rPr lang="ru-RU" sz="2400" b="1" dirty="0"/>
                        <a:t>дешь?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/>
                        <a:t>Dokąd jedziesz?</a:t>
                      </a: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878776026"/>
                  </a:ext>
                </a:extLst>
              </a:tr>
              <a:tr h="51296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Я </a:t>
                      </a:r>
                      <a:r>
                        <a:rPr lang="ru-RU" sz="2400" b="1" u="sng" dirty="0">
                          <a:effectLst/>
                        </a:rPr>
                        <a:t>е</a:t>
                      </a:r>
                      <a:r>
                        <a:rPr lang="ru-RU" sz="2400" b="1" dirty="0"/>
                        <a:t>ду на вокз</a:t>
                      </a:r>
                      <a:r>
                        <a:rPr lang="ru-RU" sz="2400" b="1" u="sng" dirty="0">
                          <a:effectLst/>
                        </a:rPr>
                        <a:t>а</a:t>
                      </a:r>
                      <a:r>
                        <a:rPr lang="ru-RU" sz="2400" b="1" dirty="0"/>
                        <a:t>л.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/>
                        <a:t>Jadę na dworzec.</a:t>
                      </a: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3663344604"/>
                  </a:ext>
                </a:extLst>
              </a:tr>
              <a:tr h="512963">
                <a:tc>
                  <a:txBody>
                    <a:bodyPr/>
                    <a:lstStyle/>
                    <a:p>
                      <a:pPr algn="ctr"/>
                      <a:r>
                        <a:rPr lang="pl-PL" sz="2400" b="1"/>
                        <a:t> 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/>
                        <a:t> </a:t>
                      </a: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420309086"/>
                  </a:ext>
                </a:extLst>
              </a:tr>
              <a:tr h="986467">
                <a:tc gridSpan="2">
                  <a:txBody>
                    <a:bodyPr/>
                    <a:lstStyle/>
                    <a:p>
                      <a:pPr algn="ctr"/>
                      <a:r>
                        <a:rPr lang="pl-PL" sz="2400" b="1" dirty="0" err="1">
                          <a:solidFill>
                            <a:srgbClr val="FF0000"/>
                          </a:solidFill>
                        </a:rPr>
                        <a:t>eздить</a:t>
                      </a:r>
                      <a:r>
                        <a:rPr lang="pl-PL" sz="2400" b="1" dirty="0">
                          <a:solidFill>
                            <a:srgbClr val="FF0000"/>
                          </a:solidFill>
                        </a:rPr>
                        <a:t> - jeździć (czynność powtarzająca się)</a:t>
                      </a:r>
                      <a:br>
                        <a:rPr lang="pl-PL" sz="2400" b="1" dirty="0"/>
                      </a:br>
                      <a:endParaRPr lang="pl-PL" sz="2400" b="1" dirty="0"/>
                    </a:p>
                  </a:txBody>
                  <a:tcPr marL="15240" marR="15240" marT="15240" marB="1524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392186"/>
                  </a:ext>
                </a:extLst>
              </a:tr>
              <a:tr h="512963">
                <a:tc>
                  <a:txBody>
                    <a:bodyPr/>
                    <a:lstStyle/>
                    <a:p>
                      <a:pPr algn="ctr"/>
                      <a:r>
                        <a:rPr lang="ru-RU" sz="2400" b="1"/>
                        <a:t>Он</a:t>
                      </a:r>
                      <a:r>
                        <a:rPr lang="ru-RU" sz="2400" b="1" u="sng">
                          <a:effectLst/>
                        </a:rPr>
                        <a:t>и</a:t>
                      </a:r>
                      <a:r>
                        <a:rPr lang="ru-RU" sz="2400" b="1"/>
                        <a:t> </a:t>
                      </a:r>
                      <a:r>
                        <a:rPr lang="ru-RU" sz="2400" b="1" u="sng">
                          <a:effectLst/>
                        </a:rPr>
                        <a:t>е</a:t>
                      </a:r>
                      <a:r>
                        <a:rPr lang="ru-RU" sz="2400" b="1"/>
                        <a:t>здят на маш</a:t>
                      </a:r>
                      <a:r>
                        <a:rPr lang="ru-RU" sz="2400" b="1" u="sng">
                          <a:effectLst/>
                        </a:rPr>
                        <a:t>и</a:t>
                      </a:r>
                      <a:r>
                        <a:rPr lang="ru-RU" sz="2400" b="1"/>
                        <a:t>не.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/>
                        <a:t>Oni jeżdżą samochodem.</a:t>
                      </a: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123511715"/>
                  </a:ext>
                </a:extLst>
              </a:tr>
              <a:tr h="986467">
                <a:tc>
                  <a:txBody>
                    <a:bodyPr/>
                    <a:lstStyle/>
                    <a:p>
                      <a:pPr algn="ctr"/>
                      <a:r>
                        <a:rPr lang="ru-RU" sz="2400" b="1"/>
                        <a:t>Я ч</a:t>
                      </a:r>
                      <a:r>
                        <a:rPr lang="ru-RU" sz="2400" b="1" u="sng">
                          <a:effectLst/>
                        </a:rPr>
                        <a:t>а</a:t>
                      </a:r>
                      <a:r>
                        <a:rPr lang="ru-RU" sz="2400" b="1"/>
                        <a:t>сто </a:t>
                      </a:r>
                      <a:r>
                        <a:rPr lang="ru-RU" sz="2400" b="1" u="sng">
                          <a:effectLst/>
                        </a:rPr>
                        <a:t>е</a:t>
                      </a:r>
                      <a:r>
                        <a:rPr lang="ru-RU" sz="2400" b="1"/>
                        <a:t>зжу на авт</a:t>
                      </a:r>
                      <a:r>
                        <a:rPr lang="ru-RU" sz="2400" b="1" u="sng">
                          <a:effectLst/>
                        </a:rPr>
                        <a:t>о</a:t>
                      </a:r>
                      <a:r>
                        <a:rPr lang="ru-RU" sz="2400" b="1"/>
                        <a:t>бусе.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/>
                        <a:t>Ja często jeżdżę autobusem.</a:t>
                      </a: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1382490979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875A7386-C3DC-4951-B40B-474D8B58EB1A}"/>
              </a:ext>
            </a:extLst>
          </p:cNvPr>
          <p:cNvSpPr txBox="1"/>
          <p:nvPr/>
        </p:nvSpPr>
        <p:spPr>
          <a:xfrm>
            <a:off x="2421924" y="611659"/>
            <a:ext cx="248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C00000"/>
                </a:solidFill>
              </a:rPr>
              <a:t>Porównaj!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4B4CC18-3D28-47D7-B847-BD473C6D3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285" y="5030686"/>
            <a:ext cx="2743715" cy="18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9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6680F0E-D55A-4FC9-97D0-98BB8BEBB590}"/>
              </a:ext>
            </a:extLst>
          </p:cNvPr>
          <p:cNvSpPr txBox="1"/>
          <p:nvPr/>
        </p:nvSpPr>
        <p:spPr>
          <a:xfrm>
            <a:off x="3873844" y="142104"/>
            <a:ext cx="395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На чём они едут? 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CC9C538-15C0-4041-BEAC-FAE10D0BF8A2}"/>
              </a:ext>
            </a:extLst>
          </p:cNvPr>
          <p:cNvSpPr txBox="1"/>
          <p:nvPr/>
        </p:nvSpPr>
        <p:spPr>
          <a:xfrm>
            <a:off x="3774989" y="3429000"/>
            <a:ext cx="3875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На чём они ездят?</a:t>
            </a:r>
            <a:endParaRPr lang="pl-PL" sz="3600" b="1" dirty="0">
              <a:solidFill>
                <a:srgbClr val="C000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37C0FC2-3EE2-4E23-998E-DC11BCCED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2" y="858794"/>
            <a:ext cx="2313288" cy="2313288"/>
          </a:xfrm>
          <a:prstGeom prst="rect">
            <a:avLst/>
          </a:prstGeom>
        </p:spPr>
      </p:pic>
      <p:pic>
        <p:nvPicPr>
          <p:cNvPr id="5122" name="Picture 2" descr="Metro w Moskwie. Najpiękniejsze stacje moskiewskiego metra.">
            <a:extLst>
              <a:ext uri="{FF2B5EF4-FFF2-40B4-BE49-F238E27FC236}">
                <a16:creationId xmlns:a16="http://schemas.microsoft.com/office/drawing/2014/main" id="{FB7C9FBB-B7F4-4D15-A3B4-81686A996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79" y="100990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BD227A7-24C2-426F-B085-57DCFCAB6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516" y="4693933"/>
            <a:ext cx="2687338" cy="171989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B8B89A2-8234-41CA-8004-6B2754DDD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79" y="4452878"/>
            <a:ext cx="3235926" cy="220200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30B853E-5ADD-481E-8782-F1AA81113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" y="4129074"/>
            <a:ext cx="3505610" cy="252581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614A99E-E318-4066-99CF-70BAD872B5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10" y="333273"/>
            <a:ext cx="3571103" cy="269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228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452</Words>
  <Application>Microsoft Office PowerPoint</Application>
  <PresentationFormat>Panoramiczny</PresentationFormat>
  <Paragraphs>98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Motyw pakietu Office</vt:lpstr>
      <vt:lpstr>Czasowniki:  jechać, pojechać, jeździć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ula.radkowska@gmail.com</dc:creator>
  <cp:lastModifiedBy>ula.radkowska@gmail.com</cp:lastModifiedBy>
  <cp:revision>13</cp:revision>
  <dcterms:created xsi:type="dcterms:W3CDTF">2020-03-30T17:00:57Z</dcterms:created>
  <dcterms:modified xsi:type="dcterms:W3CDTF">2020-03-30T22:13:15Z</dcterms:modified>
</cp:coreProperties>
</file>